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799" r:id="rId1"/>
  </p:sldMasterIdLst>
  <p:notesMasterIdLst>
    <p:notesMasterId r:id="rId54"/>
  </p:notesMasterIdLst>
  <p:handoutMasterIdLst>
    <p:handoutMasterId r:id="rId55"/>
  </p:handout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257" r:id="rId43"/>
    <p:sldId id="258" r:id="rId44"/>
    <p:sldId id="259" r:id="rId45"/>
    <p:sldId id="260" r:id="rId46"/>
    <p:sldId id="261" r:id="rId47"/>
    <p:sldId id="262" r:id="rId48"/>
    <p:sldId id="263" r:id="rId49"/>
    <p:sldId id="265" r:id="rId50"/>
    <p:sldId id="266" r:id="rId51"/>
    <p:sldId id="267" r:id="rId52"/>
    <p:sldId id="268" r:id="rId53"/>
  </p:sldIdLst>
  <p:sldSz cx="9144000" cy="6858000" type="screen4x3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9"/>
  </p:normalViewPr>
  <p:slideViewPr>
    <p:cSldViewPr>
      <p:cViewPr varScale="1">
        <p:scale>
          <a:sx n="115" d="100"/>
          <a:sy n="115" d="100"/>
        </p:scale>
        <p:origin x="158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3EB60B88-1997-EDF0-4751-AA33041EFB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B98537DF-8B95-BA8E-EA54-50CFC12985E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4" name="Rectangle 4">
            <a:extLst>
              <a:ext uri="{FF2B5EF4-FFF2-40B4-BE49-F238E27FC236}">
                <a16:creationId xmlns:a16="http://schemas.microsoft.com/office/drawing/2014/main" id="{FEDB119E-5EDB-27F2-127A-8A2884E12E4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5" name="Rectangle 5">
            <a:extLst>
              <a:ext uri="{FF2B5EF4-FFF2-40B4-BE49-F238E27FC236}">
                <a16:creationId xmlns:a16="http://schemas.microsoft.com/office/drawing/2014/main" id="{6877A53A-F6A7-CD95-E4CD-A8753C371D1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1135D549-532C-184C-9571-C03A064360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6F226A08-2320-6E1C-DFC7-93E83E64B3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599FCE0E-B202-DE42-AC2C-5CFAE07566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32381A35-B199-ED76-4572-E99E4474127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7" name="Rectangle 5">
            <a:extLst>
              <a:ext uri="{FF2B5EF4-FFF2-40B4-BE49-F238E27FC236}">
                <a16:creationId xmlns:a16="http://schemas.microsoft.com/office/drawing/2014/main" id="{80F7591D-9CD1-04A0-38AA-0C8A0E20D94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7398" name="Rectangle 6">
            <a:extLst>
              <a:ext uri="{FF2B5EF4-FFF2-40B4-BE49-F238E27FC236}">
                <a16:creationId xmlns:a16="http://schemas.microsoft.com/office/drawing/2014/main" id="{423B445C-B5DD-6987-39C3-BF2CF820F6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9" name="Rectangle 7">
            <a:extLst>
              <a:ext uri="{FF2B5EF4-FFF2-40B4-BE49-F238E27FC236}">
                <a16:creationId xmlns:a16="http://schemas.microsoft.com/office/drawing/2014/main" id="{A4B0654E-431C-50C0-DAA1-E7CAF28AF4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0D53E60A-AB28-D848-A0A7-C5AAFFE2CE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281C6C5D-C745-1AC8-0FE6-357645CC7E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fld id="{CEB50C3E-100F-BB40-9534-5546F1E8351A}" type="slidenum">
              <a:rPr lang="en-US" altLang="en-US">
                <a:latin typeface="Arial" panose="020B0604020202020204" pitchFamily="34" charset="0"/>
              </a:rPr>
              <a:pPr/>
              <a:t>47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F0D4214C-0E13-5068-59BC-7D16BE8351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9A39D384-77BC-27DD-5878-1AC75BE94A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8A9C719-AC8A-7DFA-0731-19D37804D9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768CFA16-B48D-8E6A-4297-D45F8AB3502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C8FB4494-D1F9-FE0A-818E-4D28C8C45D5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charset="0"/>
                  <a:ea typeface="ＭＳ Ｐゴシック" charset="0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685C1223-20E0-8411-7EB0-E36F563ABCA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charset="0"/>
                  <a:ea typeface="ＭＳ Ｐゴシック" charset="0"/>
                </a:endParaRPr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7C439F69-1278-1008-0E74-E0BF4B51554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charset="0"/>
                  <a:ea typeface="ＭＳ Ｐゴシック" charset="0"/>
                </a:endParaRPr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EDA1CEF7-D362-5786-A209-1E9FBDCBD6C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ea typeface="ＭＳ Ｐゴシック" charset="-128"/>
                </a:endParaRPr>
              </a:p>
            </p:txBody>
          </p:sp>
          <p:sp>
            <p:nvSpPr>
              <p:cNvPr id="10" name="Freeform 8">
                <a:extLst>
                  <a:ext uri="{FF2B5EF4-FFF2-40B4-BE49-F238E27FC236}">
                    <a16:creationId xmlns:a16="http://schemas.microsoft.com/office/drawing/2014/main" id="{8286A487-17DE-4336-C11B-86CB5BE3324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charset="0"/>
                  <a:ea typeface="ＭＳ Ｐゴシック" charset="0"/>
                </a:endParaRPr>
              </a:p>
            </p:txBody>
          </p:sp>
        </p:grp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999FC462-F1D5-9773-5353-0387ED0FB4E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Garamond" charset="0"/>
                <a:ea typeface="ＭＳ Ｐゴシック" charset="0"/>
              </a:endParaRPr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97AAA4CE-4D80-AD15-9F7D-704B3F9F182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655 h 1906"/>
                <a:gd name="T4" fmla="*/ 5776 w 5740"/>
                <a:gd name="T5" fmla="*/ 1655 h 1906"/>
                <a:gd name="T6" fmla="*/ 577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</p:grpSp>
      <p:sp>
        <p:nvSpPr>
          <p:cNvPr id="17818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AEEAD7EA-FDFB-FE20-315A-70378C20B4D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61449121-0080-CC4C-FA73-AF84BDDDEF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57E90B4F-160D-9658-5CC1-6BEDEF09DB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B8696C-FA04-F746-81F6-D961DC35F1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57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A15F9AA-DAE6-5B11-459A-43B1CA00AB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84C9676-0A2F-5040-8D24-FB12A360B81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348C7F-289C-F64A-B4BB-CA0BE6DB6CA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F3B73192-70B7-3FD1-9F21-A16B55F7656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0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A9A7F12-469A-8D91-2FBA-9C857BA59C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5333E57-95E3-31F5-6D87-53F79860B58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41930E-837A-BE47-BB1E-62F977DFB78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84372D69-AC00-63FE-4736-DEC9EB6C1B2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5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4280642-C542-8F44-E163-06672DA434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B48FB8-113B-3CFB-7AE0-82E5F51CD85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92AE7-B577-DF4A-B9C7-207D94E1734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74BE442B-F9F8-E428-5BF5-DA70D762785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7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726B394-FDDA-F588-B3A3-03B179D475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45A39A9-5F3A-DEFF-2FD2-918247C5C0B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BF692E-2CBC-D445-8FB1-074E5DF12E8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684E5A2B-EE4F-2259-249A-197B10D4E45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02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9C32A0-1669-DA90-14EF-2894EBA836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F00E1A-E932-828E-EDE2-DE1E8ADFCF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C653F8-4DA4-3647-A339-EB5827BFA5A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5EEEFCB0-8E8B-5796-72FC-5AF2BD89F7F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4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75511AD-6EB9-CF86-BC56-CF49C952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E485A3E-A586-05CF-4BA8-ED82CCB6ED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EB44E1-D6D1-454E-85B5-CC984AC56D1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074C7505-41C6-1548-41FB-3F69D858147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7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A3FA650-6BF9-6911-2572-F66A628962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88AB2F5-7D41-494F-3ABE-0E21E0B6B6B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369494-779B-504E-B42B-C32EC30F314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CEAD4F07-C876-0A95-905B-2E8973899E1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88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6DCA6A8-12CD-68CE-DA33-81CBF435F8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393A292-DE8D-C899-B4CF-748E60047D9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DFBC8C-2714-5640-9A7E-3FB3573894E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812D42F4-EBA4-1D0F-8544-23A20941F1A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3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8805AE0-4A73-FAD1-D97E-10327A4E43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244C8DC-B118-7B92-BE64-ACFE8AC31A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1CCC3B-38C4-1C4F-AF5F-C5A7FFD4BF6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2098838A-CFCF-2AA1-52BB-2639E51CED9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307B10A-980C-C4F5-B917-CAAAAD7D32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B967F6D-86F7-9EE6-A324-E34F4271822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560CCC-4E86-D54E-B021-4F64268C47A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F0BC612C-7601-FC3E-4347-77DF6081671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64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E1A8425C-1166-2050-0C5E-FA75752642A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DD787B61-3707-4382-D54A-9D04C1F5356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E1FCBE34-5454-7240-8720-DB96F374A761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42113A10-16DC-6CE4-220C-F2846C6CC7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>
              <a:extLst>
                <a:ext uri="{FF2B5EF4-FFF2-40B4-BE49-F238E27FC236}">
                  <a16:creationId xmlns:a16="http://schemas.microsoft.com/office/drawing/2014/main" id="{D8E685CE-C5AF-5525-9600-885871B317C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77158" name="Freeform 6">
                <a:extLst>
                  <a:ext uri="{FF2B5EF4-FFF2-40B4-BE49-F238E27FC236}">
                    <a16:creationId xmlns:a16="http://schemas.microsoft.com/office/drawing/2014/main" id="{DF428ABF-C82F-384D-CA52-4C858892511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charset="0"/>
                  <a:ea typeface="ＭＳ Ｐゴシック" charset="0"/>
                </a:endParaRPr>
              </a:p>
            </p:txBody>
          </p:sp>
          <p:sp>
            <p:nvSpPr>
              <p:cNvPr id="177159" name="Freeform 7">
                <a:extLst>
                  <a:ext uri="{FF2B5EF4-FFF2-40B4-BE49-F238E27FC236}">
                    <a16:creationId xmlns:a16="http://schemas.microsoft.com/office/drawing/2014/main" id="{CE74B07E-FDB9-5610-6E0B-E25DEDBD232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charset="0"/>
                  <a:ea typeface="ＭＳ Ｐゴシック" charset="0"/>
                </a:endParaRPr>
              </a:p>
            </p:txBody>
          </p:sp>
          <p:sp>
            <p:nvSpPr>
              <p:cNvPr id="177160" name="Freeform 8">
                <a:extLst>
                  <a:ext uri="{FF2B5EF4-FFF2-40B4-BE49-F238E27FC236}">
                    <a16:creationId xmlns:a16="http://schemas.microsoft.com/office/drawing/2014/main" id="{D015554B-97E4-DF60-2649-07C4D71D251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charset="0"/>
                  <a:ea typeface="ＭＳ Ｐゴシック" charset="0"/>
                </a:endParaRPr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4DE0F9F2-A5BD-0F51-B624-714FA7DF9CE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ea typeface="ＭＳ Ｐゴシック" charset="-128"/>
                </a:endParaRPr>
              </a:p>
            </p:txBody>
          </p:sp>
          <p:sp>
            <p:nvSpPr>
              <p:cNvPr id="177162" name="Freeform 10">
                <a:extLst>
                  <a:ext uri="{FF2B5EF4-FFF2-40B4-BE49-F238E27FC236}">
                    <a16:creationId xmlns:a16="http://schemas.microsoft.com/office/drawing/2014/main" id="{1FAFAA70-A40C-B024-0D0F-18D626FF7FB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Garamond" charset="0"/>
                  <a:ea typeface="ＭＳ Ｐゴシック" charset="0"/>
                </a:endParaRPr>
              </a:p>
            </p:txBody>
          </p:sp>
        </p:grpSp>
        <p:sp>
          <p:nvSpPr>
            <p:cNvPr id="177163" name="Freeform 11">
              <a:extLst>
                <a:ext uri="{FF2B5EF4-FFF2-40B4-BE49-F238E27FC236}">
                  <a16:creationId xmlns:a16="http://schemas.microsoft.com/office/drawing/2014/main" id="{0EB0629A-F701-9495-34EE-90F8F8F1749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Garamond" charset="0"/>
                <a:ea typeface="ＭＳ Ｐゴシック" charset="0"/>
              </a:endParaRPr>
            </a:p>
          </p:txBody>
        </p:sp>
        <p:sp>
          <p:nvSpPr>
            <p:cNvPr id="1034" name="Freeform 12">
              <a:extLst>
                <a:ext uri="{FF2B5EF4-FFF2-40B4-BE49-F238E27FC236}">
                  <a16:creationId xmlns:a16="http://schemas.microsoft.com/office/drawing/2014/main" id="{C5259246-6A23-4E67-21E6-25E0C89A1D5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655 h 1906"/>
                <a:gd name="T4" fmla="*/ 5776 w 5740"/>
                <a:gd name="T5" fmla="*/ 1655 h 1906"/>
                <a:gd name="T6" fmla="*/ 577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</a:endParaRPr>
            </a:p>
          </p:txBody>
        </p:sp>
      </p:grpSp>
      <p:sp>
        <p:nvSpPr>
          <p:cNvPr id="177165" name="Rectangle 13">
            <a:extLst>
              <a:ext uri="{FF2B5EF4-FFF2-40B4-BE49-F238E27FC236}">
                <a16:creationId xmlns:a16="http://schemas.microsoft.com/office/drawing/2014/main" id="{5DB4345E-4D0E-2A1B-E966-B0AA3261623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7166" name="Rectangle 14">
            <a:extLst>
              <a:ext uri="{FF2B5EF4-FFF2-40B4-BE49-F238E27FC236}">
                <a16:creationId xmlns:a16="http://schemas.microsoft.com/office/drawing/2014/main" id="{0257DCD6-55BF-EC59-8E22-281F3B9CC6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7167" name="Rectangle 15">
            <a:extLst>
              <a:ext uri="{FF2B5EF4-FFF2-40B4-BE49-F238E27FC236}">
                <a16:creationId xmlns:a16="http://schemas.microsoft.com/office/drawing/2014/main" id="{1423A905-2630-34BD-FBF7-21096529F6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70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115EFE44-A9A8-4CC0-2DF8-37B5EEFF498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2133600"/>
            <a:ext cx="7772400" cy="2478088"/>
          </a:xfrm>
        </p:spPr>
        <p:txBody>
          <a:bodyPr/>
          <a:lstStyle/>
          <a:p>
            <a:pPr>
              <a:defRPr/>
            </a:pPr>
            <a:r>
              <a:rPr lang="en-GB" sz="7200">
                <a:effectLst>
                  <a:outerShdw blurRad="38100" dist="38100" dir="2700000" algn="tl">
                    <a:srgbClr val="C0C0C0"/>
                  </a:outerShdw>
                </a:effectLst>
                <a:latin typeface="Adobe Gothic Std B" pitchFamily="34" charset="-128"/>
              </a:rPr>
              <a:t>P</a:t>
            </a:r>
            <a:r>
              <a:rPr lang="en-US" sz="7200">
                <a:effectLst>
                  <a:outerShdw blurRad="38100" dist="38100" dir="2700000" algn="tl">
                    <a:srgbClr val="C0C0C0"/>
                  </a:outerShdw>
                </a:effectLst>
                <a:latin typeface="Adobe Gothic Std B" pitchFamily="34" charset="-128"/>
                <a:cs typeface="Arial" pitchFamily="34" charset="0"/>
              </a:rPr>
              <a:t>âques en France</a:t>
            </a:r>
          </a:p>
        </p:txBody>
      </p:sp>
      <p:pic>
        <p:nvPicPr>
          <p:cNvPr id="3075" name="Picture 10" descr="MCj04361850000[1]">
            <a:extLst>
              <a:ext uri="{FF2B5EF4-FFF2-40B4-BE49-F238E27FC236}">
                <a16:creationId xmlns:a16="http://schemas.microsoft.com/office/drawing/2014/main" id="{EC99EA75-B376-CD16-45A2-A680CEEC5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875338"/>
            <a:ext cx="3132138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11" descr="MCj04361850000[1]">
            <a:extLst>
              <a:ext uri="{FF2B5EF4-FFF2-40B4-BE49-F238E27FC236}">
                <a16:creationId xmlns:a16="http://schemas.microsoft.com/office/drawing/2014/main" id="{C17FA74C-D477-240C-7C38-A6164B6DB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875338"/>
            <a:ext cx="3132137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2" descr="MCj04361850000[1]">
            <a:extLst>
              <a:ext uri="{FF2B5EF4-FFF2-40B4-BE49-F238E27FC236}">
                <a16:creationId xmlns:a16="http://schemas.microsoft.com/office/drawing/2014/main" id="{63F54CCB-D14E-F189-555E-5C5CC378D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5338"/>
            <a:ext cx="3132138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8" descr="MCj04361850000[1]">
            <a:extLst>
              <a:ext uri="{FF2B5EF4-FFF2-40B4-BE49-F238E27FC236}">
                <a16:creationId xmlns:a16="http://schemas.microsoft.com/office/drawing/2014/main" id="{BABF3A52-0B7A-B2E3-BF8B-1111E507E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0"/>
            <a:ext cx="3132137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9" descr="MCj04361850000[1]">
            <a:extLst>
              <a:ext uri="{FF2B5EF4-FFF2-40B4-BE49-F238E27FC236}">
                <a16:creationId xmlns:a16="http://schemas.microsoft.com/office/drawing/2014/main" id="{4AA33E05-3A10-9F08-CBD0-0FAB98904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0"/>
            <a:ext cx="3132137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20" descr="MCj04361850000[1]">
            <a:extLst>
              <a:ext uri="{FF2B5EF4-FFF2-40B4-BE49-F238E27FC236}">
                <a16:creationId xmlns:a16="http://schemas.microsoft.com/office/drawing/2014/main" id="{970E13D1-3834-C7DD-1165-E41FEA9DB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3132138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75A43D10-9A24-2389-CB71-BEDD242054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 carnaval</a:t>
            </a:r>
            <a:endParaRPr lang="en-US" b="0"/>
          </a:p>
        </p:txBody>
      </p:sp>
      <p:sp>
        <p:nvSpPr>
          <p:cNvPr id="138244" name="Rectangle 4">
            <a:extLst>
              <a:ext uri="{FF2B5EF4-FFF2-40B4-BE49-F238E27FC236}">
                <a16:creationId xmlns:a16="http://schemas.microsoft.com/office/drawing/2014/main" id="{A073C24D-0D44-9E30-806E-23AA82A2DF4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44688"/>
            <a:ext cx="4978400" cy="3960812"/>
          </a:xfrm>
        </p:spPr>
        <p:txBody>
          <a:bodyPr/>
          <a:lstStyle/>
          <a:p>
            <a:pPr>
              <a:defRPr/>
            </a:pPr>
            <a:r>
              <a:rPr lang="en-US"/>
              <a:t>Carnival is the festive season  before Lent.</a:t>
            </a:r>
          </a:p>
          <a:p>
            <a:pPr>
              <a:defRPr/>
            </a:pPr>
            <a:r>
              <a:rPr lang="en-US"/>
              <a:t>During carnival, there are parades and street parties. People dress up.</a:t>
            </a:r>
          </a:p>
          <a:p>
            <a:pPr>
              <a:defRPr/>
            </a:pPr>
            <a:r>
              <a:rPr lang="en-US"/>
              <a:t>Carnival is a tradition mostly in Catholic societies, like France.</a:t>
            </a:r>
          </a:p>
        </p:txBody>
      </p:sp>
      <p:pic>
        <p:nvPicPr>
          <p:cNvPr id="4100" name="Picture 11" descr="carnaval--venitien-2008-11">
            <a:extLst>
              <a:ext uri="{FF2B5EF4-FFF2-40B4-BE49-F238E27FC236}">
                <a16:creationId xmlns:a16="http://schemas.microsoft.com/office/drawing/2014/main" id="{358E6163-7D8D-415F-B59D-7030466B4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628775"/>
            <a:ext cx="2968625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07B460B3-C3B1-633A-F6BC-1AB66DB581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 Carnaval de Nice</a:t>
            </a:r>
            <a:endParaRPr lang="en-US" b="0"/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431E4497-7324-05AD-2970-8BFB06FF2E3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873250"/>
            <a:ext cx="4038600" cy="4281488"/>
          </a:xfrm>
        </p:spPr>
        <p:txBody>
          <a:bodyPr/>
          <a:lstStyle/>
          <a:p>
            <a:pPr>
              <a:defRPr/>
            </a:pPr>
            <a:r>
              <a:rPr lang="en-US"/>
              <a:t>In the city of Nice, in the south of France, there is a very famous carnival every year.</a:t>
            </a:r>
          </a:p>
          <a:p>
            <a:pPr>
              <a:defRPr/>
            </a:pPr>
            <a:r>
              <a:rPr lang="en-US"/>
              <a:t>In fact, it is the original </a:t>
            </a:r>
            <a:r>
              <a:rPr lang="en-US" i="1"/>
              <a:t>Mardi Gras</a:t>
            </a:r>
            <a:r>
              <a:rPr lang="en-US"/>
              <a:t> carnival and the oldest in the world!</a:t>
            </a:r>
          </a:p>
        </p:txBody>
      </p:sp>
      <p:pic>
        <p:nvPicPr>
          <p:cNvPr id="5124" name="Picture 6" descr="carnaval">
            <a:extLst>
              <a:ext uri="{FF2B5EF4-FFF2-40B4-BE49-F238E27FC236}">
                <a16:creationId xmlns:a16="http://schemas.microsoft.com/office/drawing/2014/main" id="{EFA0D550-55FB-D6E3-CB9F-71FEED814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205038"/>
            <a:ext cx="4025900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8" name="Rectangle 6">
            <a:extLst>
              <a:ext uri="{FF2B5EF4-FFF2-40B4-BE49-F238E27FC236}">
                <a16:creationId xmlns:a16="http://schemas.microsoft.com/office/drawing/2014/main" id="{EB0CEFAB-0294-0203-3B4D-F2EA08C945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 Carnaval de Nice</a:t>
            </a:r>
            <a:endParaRPr lang="en-US" b="0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4E10B16F-261F-3870-3A72-43C6CC75E5C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8218488" cy="4784725"/>
          </a:xfrm>
        </p:spPr>
        <p:txBody>
          <a:bodyPr/>
          <a:lstStyle/>
          <a:p>
            <a:pPr>
              <a:defRPr/>
            </a:pPr>
            <a:r>
              <a:rPr lang="en-US"/>
              <a:t>During the two weeks before Mardi Gras (Shrove), there are street parties, parades, shows, concerts, fireworks ..</a:t>
            </a:r>
          </a:p>
          <a:p>
            <a:pPr>
              <a:defRPr/>
            </a:pPr>
            <a:r>
              <a:rPr lang="en-US"/>
              <a:t>People wear fancy-dress.</a:t>
            </a:r>
          </a:p>
        </p:txBody>
      </p:sp>
      <p:pic>
        <p:nvPicPr>
          <p:cNvPr id="6148" name="Picture 22" descr="carnaval-nice-anniversaire">
            <a:extLst>
              <a:ext uri="{FF2B5EF4-FFF2-40B4-BE49-F238E27FC236}">
                <a16:creationId xmlns:a16="http://schemas.microsoft.com/office/drawing/2014/main" id="{41683D5B-E545-C9B7-6B00-46CEA54C6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357563"/>
            <a:ext cx="47625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35" name="Rectangle 11">
            <a:extLst>
              <a:ext uri="{FF2B5EF4-FFF2-40B4-BE49-F238E27FC236}">
                <a16:creationId xmlns:a16="http://schemas.microsoft.com/office/drawing/2014/main" id="{31211D63-1447-DCF5-F5E4-F6DF3D076D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 Carnaval de Nice</a:t>
            </a:r>
            <a:endParaRPr lang="en-US" b="0"/>
          </a:p>
        </p:txBody>
      </p:sp>
      <p:sp>
        <p:nvSpPr>
          <p:cNvPr id="129037" name="Rectangle 13">
            <a:extLst>
              <a:ext uri="{FF2B5EF4-FFF2-40B4-BE49-F238E27FC236}">
                <a16:creationId xmlns:a16="http://schemas.microsoft.com/office/drawing/2014/main" id="{52B66D76-CB7C-2039-4171-B948B774EE7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Each year, the Nice carnival has a theme.</a:t>
            </a:r>
          </a:p>
          <a:p>
            <a:pPr>
              <a:defRPr/>
            </a:pPr>
            <a:r>
              <a:rPr lang="en-US"/>
              <a:t>This year the theme is “sport”</a:t>
            </a:r>
          </a:p>
          <a:p>
            <a:pPr>
              <a:defRPr/>
            </a:pPr>
            <a:r>
              <a:rPr lang="en-US"/>
              <a:t>The event attracts around 1.2 million visitors.</a:t>
            </a:r>
          </a:p>
          <a:p>
            <a:pPr>
              <a:defRPr/>
            </a:pPr>
            <a:endParaRPr lang="en-US"/>
          </a:p>
        </p:txBody>
      </p:sp>
      <p:pic>
        <p:nvPicPr>
          <p:cNvPr id="7172" name="Picture 17" descr="Carnaval__de_Nice_2012">
            <a:extLst>
              <a:ext uri="{FF2B5EF4-FFF2-40B4-BE49-F238E27FC236}">
                <a16:creationId xmlns:a16="http://schemas.microsoft.com/office/drawing/2014/main" id="{F7A84D31-29C9-1169-2638-89388E242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3136900" cy="420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4FC90962-972D-3898-871D-F041EAD11A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Mardi Gras</a:t>
            </a:r>
            <a:endParaRPr lang="en-US" b="0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17BFBDA6-72A4-F44B-2219-09FEE19AD34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5194300" cy="4525963"/>
          </a:xfrm>
        </p:spPr>
        <p:txBody>
          <a:bodyPr/>
          <a:lstStyle/>
          <a:p>
            <a:pPr>
              <a:defRPr/>
            </a:pPr>
            <a:r>
              <a:rPr lang="en-US"/>
              <a:t>The carnival period finishes with </a:t>
            </a:r>
            <a:r>
              <a:rPr lang="en-US" i="1"/>
              <a:t>Mardi Gras</a:t>
            </a:r>
            <a:r>
              <a:rPr lang="en-US" b="1"/>
              <a:t>.</a:t>
            </a:r>
            <a:r>
              <a:rPr lang="en-US"/>
              <a:t>  It actually means ‘Fat Tuesday' and it is known as Shrove Tuesday in English.</a:t>
            </a:r>
          </a:p>
          <a:p>
            <a:pPr>
              <a:defRPr/>
            </a:pPr>
            <a:r>
              <a:rPr lang="en-US"/>
              <a:t>It is the last day when you can eat everything you like before the fasting period of Lent. </a:t>
            </a:r>
          </a:p>
        </p:txBody>
      </p:sp>
      <p:pic>
        <p:nvPicPr>
          <p:cNvPr id="8196" name="Picture 6" descr="MardiGrasJester">
            <a:extLst>
              <a:ext uri="{FF2B5EF4-FFF2-40B4-BE49-F238E27FC236}">
                <a16:creationId xmlns:a16="http://schemas.microsoft.com/office/drawing/2014/main" id="{BC7147F4-A6A8-641D-EB3A-1B3D26B3B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420938"/>
            <a:ext cx="26670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>
            <a:extLst>
              <a:ext uri="{FF2B5EF4-FFF2-40B4-BE49-F238E27FC236}">
                <a16:creationId xmlns:a16="http://schemas.microsoft.com/office/drawing/2014/main" id="{4124C582-E6EF-2DC8-FD90-DD296FA68B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Mardi Gras</a:t>
            </a:r>
            <a:endParaRPr lang="en-US" b="0"/>
          </a:p>
        </p:txBody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C1034253-3737-5B0B-C187-6474588DDC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59338" y="2060575"/>
            <a:ext cx="3960812" cy="4065588"/>
          </a:xfrm>
        </p:spPr>
        <p:txBody>
          <a:bodyPr/>
          <a:lstStyle/>
          <a:p>
            <a:pPr>
              <a:defRPr/>
            </a:pPr>
            <a:r>
              <a:rPr lang="en-GB"/>
              <a:t>Children often celebrate </a:t>
            </a:r>
            <a:r>
              <a:rPr lang="en-GB" i="1"/>
              <a:t>Carnaval</a:t>
            </a:r>
            <a:r>
              <a:rPr lang="en-GB"/>
              <a:t> and </a:t>
            </a:r>
            <a:r>
              <a:rPr lang="en-GB" i="1"/>
              <a:t>Mardi Gras </a:t>
            </a:r>
            <a:r>
              <a:rPr lang="en-GB"/>
              <a:t>together.</a:t>
            </a:r>
          </a:p>
          <a:p>
            <a:pPr>
              <a:defRPr/>
            </a:pPr>
            <a:r>
              <a:rPr lang="en-GB"/>
              <a:t>They can dress up to go to school or wear a mask.</a:t>
            </a:r>
          </a:p>
        </p:txBody>
      </p:sp>
      <p:pic>
        <p:nvPicPr>
          <p:cNvPr id="9220" name="Picture 5" descr="photos-carnaval-6">
            <a:extLst>
              <a:ext uri="{FF2B5EF4-FFF2-40B4-BE49-F238E27FC236}">
                <a16:creationId xmlns:a16="http://schemas.microsoft.com/office/drawing/2014/main" id="{73BBAF83-98CC-8DD8-34AA-A784B181E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316706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0" descr="masques-carnaval-themes-animaux-rentree-des-classes">
            <a:extLst>
              <a:ext uri="{FF2B5EF4-FFF2-40B4-BE49-F238E27FC236}">
                <a16:creationId xmlns:a16="http://schemas.microsoft.com/office/drawing/2014/main" id="{328CBE0D-30E9-6FA7-6D47-6AA051C49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05263"/>
            <a:ext cx="3313112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>
            <a:extLst>
              <a:ext uri="{FF2B5EF4-FFF2-40B4-BE49-F238E27FC236}">
                <a16:creationId xmlns:a16="http://schemas.microsoft.com/office/drawing/2014/main" id="{2656F9BD-CECE-3F9E-E3FC-D974A3C3A0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Mardi Gras</a:t>
            </a:r>
            <a:endParaRPr lang="en-US" b="0"/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C6D4C4D2-D00A-6A76-4759-1E314F9513B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28775"/>
            <a:ext cx="4978400" cy="4824413"/>
          </a:xfrm>
        </p:spPr>
        <p:txBody>
          <a:bodyPr/>
          <a:lstStyle/>
          <a:p>
            <a:pPr>
              <a:defRPr/>
            </a:pPr>
            <a:r>
              <a:rPr lang="en-US"/>
              <a:t>On Mardi Gras, French people traditionally eat doughnuts (</a:t>
            </a:r>
            <a:r>
              <a:rPr lang="en-US" i="1"/>
              <a:t>les beignets</a:t>
            </a:r>
            <a:r>
              <a:rPr lang="en-US"/>
              <a:t>) or pancakes (</a:t>
            </a:r>
            <a:r>
              <a:rPr lang="en-US" i="1"/>
              <a:t>les crêpes</a:t>
            </a:r>
            <a:r>
              <a:rPr lang="en-US"/>
              <a:t>).</a:t>
            </a:r>
          </a:p>
          <a:p>
            <a:pPr>
              <a:defRPr/>
            </a:pPr>
            <a:r>
              <a:rPr lang="en-US"/>
              <a:t>These are the traditional food of Mardi Gras because they are a good way to use up all the extra flour, eggs and butter that should not be eaten during Lent. </a:t>
            </a:r>
          </a:p>
        </p:txBody>
      </p:sp>
      <p:pic>
        <p:nvPicPr>
          <p:cNvPr id="10244" name="Picture 7" descr="dscn3016">
            <a:extLst>
              <a:ext uri="{FF2B5EF4-FFF2-40B4-BE49-F238E27FC236}">
                <a16:creationId xmlns:a16="http://schemas.microsoft.com/office/drawing/2014/main" id="{ED2BD551-1743-0AE1-FE54-F2096F616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412875"/>
            <a:ext cx="2649537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1" descr="crepes">
            <a:extLst>
              <a:ext uri="{FF2B5EF4-FFF2-40B4-BE49-F238E27FC236}">
                <a16:creationId xmlns:a16="http://schemas.microsoft.com/office/drawing/2014/main" id="{0AEDE442-0538-AE0D-0B07-0895643B0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644900"/>
            <a:ext cx="2622550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5097BDAB-0699-FAAA-E7EA-99FE5C701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Le Carême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EF912513-197D-2B5D-326B-659BE47677C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0225" y="2205038"/>
            <a:ext cx="4762500" cy="496887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/>
              <a:t>Lent is called </a:t>
            </a:r>
            <a:r>
              <a:rPr lang="en-US" i="1"/>
              <a:t>le Carême </a:t>
            </a:r>
            <a:r>
              <a:rPr lang="en-US"/>
              <a:t>which  is another way of saying “forty days”.</a:t>
            </a:r>
          </a:p>
          <a:p>
            <a:pPr>
              <a:lnSpc>
                <a:spcPct val="90000"/>
              </a:lnSpc>
              <a:defRPr/>
            </a:pPr>
            <a:r>
              <a:rPr lang="en-US"/>
              <a:t>The forty days represent the time that Jesus spent in the desert, where he endured temptation by Satan.</a:t>
            </a:r>
          </a:p>
        </p:txBody>
      </p:sp>
      <p:pic>
        <p:nvPicPr>
          <p:cNvPr id="11268" name="Picture 5" descr="1078890">
            <a:extLst>
              <a:ext uri="{FF2B5EF4-FFF2-40B4-BE49-F238E27FC236}">
                <a16:creationId xmlns:a16="http://schemas.microsoft.com/office/drawing/2014/main" id="{336782FC-1D4B-248D-DA62-FE3E2868B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205038"/>
            <a:ext cx="3519487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A4083AFC-60DE-A082-773C-8ADAD5BB68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Le dimanche des Rameaux</a:t>
            </a:r>
            <a:endParaRPr lang="en-US" b="0">
              <a:cs typeface="Arial" pitchFamily="34" charset="0"/>
            </a:endParaRP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562D45FC-2275-4C47-0E8B-A4D032A09A3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4038600" cy="4897437"/>
          </a:xfrm>
        </p:spPr>
        <p:txBody>
          <a:bodyPr/>
          <a:lstStyle/>
          <a:p>
            <a:pPr>
              <a:defRPr/>
            </a:pPr>
            <a:r>
              <a:rPr lang="en-US"/>
              <a:t>Palm Sunday (</a:t>
            </a:r>
            <a:r>
              <a:rPr lang="en-US" i="1"/>
              <a:t>le dimanche des Rameaux</a:t>
            </a:r>
            <a:r>
              <a:rPr lang="en-US"/>
              <a:t>) is the Sunday before Easter and it marks the beginning of the Holy Week.  </a:t>
            </a:r>
          </a:p>
          <a:p>
            <a:pPr>
              <a:defRPr/>
            </a:pPr>
            <a:r>
              <a:rPr lang="en-US"/>
              <a:t>Palm leaves (often tied into crosses) are given in churches.</a:t>
            </a:r>
          </a:p>
        </p:txBody>
      </p:sp>
      <p:sp>
        <p:nvSpPr>
          <p:cNvPr id="141316" name="Rectangle 4">
            <a:extLst>
              <a:ext uri="{FF2B5EF4-FFF2-40B4-BE49-F238E27FC236}">
                <a16:creationId xmlns:a16="http://schemas.microsoft.com/office/drawing/2014/main" id="{4EBB7C62-79DF-6A97-7485-9ACD6E9AC05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endParaRPr lang="en-US" sz="2400"/>
          </a:p>
        </p:txBody>
      </p:sp>
      <p:pic>
        <p:nvPicPr>
          <p:cNvPr id="12293" name="Picture 6" descr="rameau3">
            <a:extLst>
              <a:ext uri="{FF2B5EF4-FFF2-40B4-BE49-F238E27FC236}">
                <a16:creationId xmlns:a16="http://schemas.microsoft.com/office/drawing/2014/main" id="{906A0C6B-0A5A-2678-8644-F81C80C5C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557338"/>
            <a:ext cx="407193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1474BDF7-2535-0CE4-7775-B4EE94B2B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Les cloches</a:t>
            </a:r>
            <a:endParaRPr lang="en-US" b="0"/>
          </a:p>
        </p:txBody>
      </p:sp>
      <p:sp>
        <p:nvSpPr>
          <p:cNvPr id="135174" name="Rectangle 6">
            <a:extLst>
              <a:ext uri="{FF2B5EF4-FFF2-40B4-BE49-F238E27FC236}">
                <a16:creationId xmlns:a16="http://schemas.microsoft.com/office/drawing/2014/main" id="{52A31823-52B8-78A1-528E-F21CA0F151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/>
              <a:t>On the evening of Easter Thursday (</a:t>
            </a:r>
            <a:r>
              <a:rPr lang="en-US" i="1"/>
              <a:t>le Jeudi Saint</a:t>
            </a:r>
            <a:r>
              <a:rPr lang="en-US"/>
              <a:t>), all the church bells in France fly away to Rome! </a:t>
            </a:r>
          </a:p>
          <a:p>
            <a:pPr>
              <a:spcBef>
                <a:spcPct val="0"/>
              </a:spcBef>
              <a:defRPr/>
            </a:pPr>
            <a:r>
              <a:rPr lang="en-US"/>
              <a:t>They visit the Pope (</a:t>
            </a:r>
            <a:r>
              <a:rPr lang="en-US" i="1"/>
              <a:t>le Pape</a:t>
            </a:r>
            <a:r>
              <a:rPr lang="en-US"/>
              <a:t>) in the Vatican to be involved in remembering 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/>
              <a:t>	the death of Jesus and to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/>
              <a:t>	be blessed by the pope.</a:t>
            </a:r>
          </a:p>
          <a:p>
            <a:pPr>
              <a:spcBef>
                <a:spcPct val="0"/>
              </a:spcBef>
              <a:defRPr/>
            </a:pPr>
            <a:r>
              <a:rPr lang="en-US"/>
              <a:t>So, all the church bells in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/>
              <a:t>	France remain silent until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/>
              <a:t>	the morning of Easter Sunday!</a:t>
            </a:r>
          </a:p>
        </p:txBody>
      </p:sp>
      <p:pic>
        <p:nvPicPr>
          <p:cNvPr id="13316" name="Picture 11" descr="fael-cloche-de-paques-11303">
            <a:extLst>
              <a:ext uri="{FF2B5EF4-FFF2-40B4-BE49-F238E27FC236}">
                <a16:creationId xmlns:a16="http://schemas.microsoft.com/office/drawing/2014/main" id="{1690AEB6-C872-172C-0102-F58454AF0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3068638"/>
            <a:ext cx="4022725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CCB0B9C7-2C0A-3B96-9237-9DB6CF516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Vendredi Saint</a:t>
            </a:r>
            <a:endParaRPr lang="en-US" b="0"/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73517CD9-5722-9C48-2B41-3B3C06B5F97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378075"/>
            <a:ext cx="4038600" cy="3776663"/>
          </a:xfrm>
        </p:spPr>
        <p:txBody>
          <a:bodyPr/>
          <a:lstStyle/>
          <a:p>
            <a:pPr>
              <a:defRPr/>
            </a:pPr>
            <a:r>
              <a:rPr lang="en-US"/>
              <a:t>Good Friday (</a:t>
            </a:r>
            <a:r>
              <a:rPr lang="en-US" i="1"/>
              <a:t>vendredi saint</a:t>
            </a:r>
            <a:r>
              <a:rPr lang="en-US"/>
              <a:t>) commemorates the crucifixion of Jesus Christ and his death.</a:t>
            </a:r>
          </a:p>
        </p:txBody>
      </p:sp>
      <p:pic>
        <p:nvPicPr>
          <p:cNvPr id="14340" name="Picture 6" descr="vendredi_saint">
            <a:extLst>
              <a:ext uri="{FF2B5EF4-FFF2-40B4-BE49-F238E27FC236}">
                <a16:creationId xmlns:a16="http://schemas.microsoft.com/office/drawing/2014/main" id="{5BFEC704-96AB-09C6-A16B-7718FED5D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628775"/>
            <a:ext cx="3584575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4" name="Rectangle 8">
            <a:extLst>
              <a:ext uri="{FF2B5EF4-FFF2-40B4-BE49-F238E27FC236}">
                <a16:creationId xmlns:a16="http://schemas.microsoft.com/office/drawing/2014/main" id="{A422F102-9728-602D-9931-2FD5923489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Les processions</a:t>
            </a:r>
            <a:endParaRPr lang="en-US" b="0">
              <a:cs typeface="Arial" pitchFamily="34" charset="0"/>
            </a:endParaRPr>
          </a:p>
        </p:txBody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16734781-B31D-6E06-399A-EDA22C8B6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657350"/>
            <a:ext cx="8229600" cy="4497388"/>
          </a:xfrm>
        </p:spPr>
        <p:txBody>
          <a:bodyPr/>
          <a:lstStyle/>
          <a:p>
            <a:pPr>
              <a:defRPr/>
            </a:pPr>
            <a:r>
              <a:rPr lang="en-US"/>
              <a:t>There are lots of processions and religious parades in towns.  </a:t>
            </a:r>
            <a:br>
              <a:rPr lang="en-US"/>
            </a:br>
            <a:endParaRPr lang="en-US"/>
          </a:p>
        </p:txBody>
      </p:sp>
      <p:pic>
        <p:nvPicPr>
          <p:cNvPr id="15364" name="Picture 7" descr="fete-dieu">
            <a:extLst>
              <a:ext uri="{FF2B5EF4-FFF2-40B4-BE49-F238E27FC236}">
                <a16:creationId xmlns:a16="http://schemas.microsoft.com/office/drawing/2014/main" id="{1CD46C39-15AA-61B5-8D27-CDDE8D82D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068638"/>
            <a:ext cx="381635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0" descr="main">
            <a:extLst>
              <a:ext uri="{FF2B5EF4-FFF2-40B4-BE49-F238E27FC236}">
                <a16:creationId xmlns:a16="http://schemas.microsoft.com/office/drawing/2014/main" id="{2DDD7CC4-C9B2-6774-90F5-25E2D0F4C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933825"/>
            <a:ext cx="41529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CE70B062-DB49-424C-75EA-CF4395D1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 dimanche de P</a:t>
            </a:r>
            <a:r>
              <a:rPr lang="en-US" b="0">
                <a:cs typeface="Arial" pitchFamily="34" charset="0"/>
              </a:rPr>
              <a:t>âques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895978A7-34FF-D99C-A1DA-252BBCB23E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824412"/>
          </a:xfrm>
        </p:spPr>
        <p:txBody>
          <a:bodyPr/>
          <a:lstStyle/>
          <a:p>
            <a:pPr>
              <a:defRPr/>
            </a:pPr>
            <a:r>
              <a:rPr lang="en-US" sz="2800"/>
              <a:t>Christians believe that Jesus was resurrected from the dead three days after his crucifixion.</a:t>
            </a:r>
          </a:p>
          <a:p>
            <a:pPr>
              <a:defRPr/>
            </a:pPr>
            <a:r>
              <a:rPr lang="en-US" sz="2800"/>
              <a:t>This resurrection is celebrated on Easter Sunday (</a:t>
            </a:r>
            <a:r>
              <a:rPr lang="en-US" sz="2800" i="1"/>
              <a:t>dimanche de P</a:t>
            </a:r>
            <a:r>
              <a:rPr lang="en-US" sz="2800" i="1">
                <a:cs typeface="Arial" pitchFamily="34" charset="0"/>
              </a:rPr>
              <a:t>âques</a:t>
            </a:r>
            <a:r>
              <a:rPr lang="en-US" sz="2800">
                <a:cs typeface="Arial" pitchFamily="34" charset="0"/>
              </a:rPr>
              <a:t>).</a:t>
            </a:r>
            <a:r>
              <a:rPr lang="en-US" sz="2800"/>
              <a:t> </a:t>
            </a:r>
          </a:p>
        </p:txBody>
      </p:sp>
      <p:pic>
        <p:nvPicPr>
          <p:cNvPr id="16388" name="Picture 5" descr="05%20-%20missa_dominicae_resurrectionis_2008">
            <a:extLst>
              <a:ext uri="{FF2B5EF4-FFF2-40B4-BE49-F238E27FC236}">
                <a16:creationId xmlns:a16="http://schemas.microsoft.com/office/drawing/2014/main" id="{FFC12843-AD3F-879C-9371-EB0A91B86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357563"/>
            <a:ext cx="41529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7" name="Rectangle 5">
            <a:extLst>
              <a:ext uri="{FF2B5EF4-FFF2-40B4-BE49-F238E27FC236}">
                <a16:creationId xmlns:a16="http://schemas.microsoft.com/office/drawing/2014/main" id="{830D7894-6E45-664C-C6B1-5825D38DDF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 dimanche de P</a:t>
            </a:r>
            <a:r>
              <a:rPr lang="en-US" b="0">
                <a:cs typeface="Arial" pitchFamily="34" charset="0"/>
              </a:rPr>
              <a:t>âques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14F6B98A-7E87-6E8C-ECEF-30F41389384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28775"/>
            <a:ext cx="3744913" cy="482441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Early on the morning of Easter Sunday , the Easter bells (</a:t>
            </a:r>
            <a:r>
              <a:rPr lang="en-US" i="1" dirty="0"/>
              <a:t>les cloches de </a:t>
            </a:r>
            <a:r>
              <a:rPr lang="en-US" i="1" dirty="0" err="1"/>
              <a:t>Pâques</a:t>
            </a:r>
            <a:r>
              <a:rPr lang="en-US" dirty="0"/>
              <a:t>) fly back to France!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They drop chocolate eggs, chicks, bells and bunnies in the gardens of the French towns.</a:t>
            </a:r>
          </a:p>
        </p:txBody>
      </p:sp>
      <p:pic>
        <p:nvPicPr>
          <p:cNvPr id="17412" name="Picture 8" descr="chocolat-poule-180">
            <a:extLst>
              <a:ext uri="{FF2B5EF4-FFF2-40B4-BE49-F238E27FC236}">
                <a16:creationId xmlns:a16="http://schemas.microsoft.com/office/drawing/2014/main" id="{53F4F8FE-1D37-7ADD-B0B1-63E36DCA3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871663"/>
            <a:ext cx="2087563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0" descr="2768162bskjr_1350">
            <a:extLst>
              <a:ext uri="{FF2B5EF4-FFF2-40B4-BE49-F238E27FC236}">
                <a16:creationId xmlns:a16="http://schemas.microsoft.com/office/drawing/2014/main" id="{5207028F-A171-956E-E1FE-417268730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076700"/>
            <a:ext cx="2160588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2" descr="2768172stjuk_1350">
            <a:extLst>
              <a:ext uri="{FF2B5EF4-FFF2-40B4-BE49-F238E27FC236}">
                <a16:creationId xmlns:a16="http://schemas.microsoft.com/office/drawing/2014/main" id="{E27254FF-C106-7F1E-0699-9926F415C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844675"/>
            <a:ext cx="2130425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4" descr="2882-0w300h300_Oeuf_Paques_Chocolat_Lait_Venezuela">
            <a:extLst>
              <a:ext uri="{FF2B5EF4-FFF2-40B4-BE49-F238E27FC236}">
                <a16:creationId xmlns:a16="http://schemas.microsoft.com/office/drawing/2014/main" id="{6FDEB100-4E7A-CAEB-FE35-63FFB99EF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076700"/>
            <a:ext cx="2160588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893B4C91-3F19-2F3A-BC93-4D97C5C1A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La chasse aux œufs</a:t>
            </a:r>
          </a:p>
        </p:txBody>
      </p:sp>
      <p:sp>
        <p:nvSpPr>
          <p:cNvPr id="155652" name="Rectangle 4">
            <a:extLst>
              <a:ext uri="{FF2B5EF4-FFF2-40B4-BE49-F238E27FC236}">
                <a16:creationId xmlns:a16="http://schemas.microsoft.com/office/drawing/2014/main" id="{4D154C92-1279-9D79-31DB-1939BB89C72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47815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/>
              <a:t>In the morning, the children awake very excited because it is time to search for the chocolate egg hunt (</a:t>
            </a:r>
            <a:r>
              <a:rPr lang="en-US" i="1"/>
              <a:t>la chasse aux œufs</a:t>
            </a:r>
            <a:r>
              <a:rPr lang="en-US"/>
              <a:t>).</a:t>
            </a:r>
          </a:p>
          <a:p>
            <a:pPr>
              <a:lnSpc>
                <a:spcPct val="90000"/>
              </a:lnSpc>
              <a:defRPr/>
            </a:pPr>
            <a:r>
              <a:rPr lang="en-US"/>
              <a:t>And all the bells ring again because they are celebrating the resurrection of Jesus!</a:t>
            </a:r>
            <a:br>
              <a:rPr lang="en-US"/>
            </a:br>
            <a:endParaRPr lang="en-US"/>
          </a:p>
        </p:txBody>
      </p:sp>
      <p:pic>
        <p:nvPicPr>
          <p:cNvPr id="18436" name="Picture 9" descr="illustation-chasse-aux-oeufs-paques-jardin-enfant-panier-chocolat-630x420_scalewidth_300">
            <a:extLst>
              <a:ext uri="{FF2B5EF4-FFF2-40B4-BE49-F238E27FC236}">
                <a16:creationId xmlns:a16="http://schemas.microsoft.com/office/drawing/2014/main" id="{27462194-3DAC-35A4-5854-7F77DBE4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060575"/>
            <a:ext cx="4010025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3E6D8B7F-5BC8-3FE7-3A8F-7E871AA1EA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Les </a:t>
            </a:r>
            <a:r>
              <a:rPr lang="en-US" b="0">
                <a:cs typeface="Arial" pitchFamily="34" charset="0"/>
              </a:rPr>
              <a:t>œufs de Pâques</a:t>
            </a:r>
            <a:endParaRPr lang="en-US" b="0"/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97ADB8AA-2E6D-3DF9-F8EF-19E10A8ACC5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3178175" cy="45259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/>
              <a:t>The tradition of the Easter eggs dates back from the 4</a:t>
            </a:r>
            <a:r>
              <a:rPr lang="en-US" baseline="30000"/>
              <a:t>th</a:t>
            </a:r>
            <a:r>
              <a:rPr lang="en-US"/>
              <a:t> century.</a:t>
            </a:r>
          </a:p>
          <a:p>
            <a:pPr>
              <a:lnSpc>
                <a:spcPct val="90000"/>
              </a:lnSpc>
              <a:defRPr/>
            </a:pPr>
            <a:r>
              <a:rPr lang="en-US"/>
              <a:t>The eggs which were not eaten during Lent used to be decorated and then offered for Easter.</a:t>
            </a:r>
          </a:p>
        </p:txBody>
      </p:sp>
      <p:pic>
        <p:nvPicPr>
          <p:cNvPr id="19460" name="Picture 6" descr="boite-oeufs-paques">
            <a:extLst>
              <a:ext uri="{FF2B5EF4-FFF2-40B4-BE49-F238E27FC236}">
                <a16:creationId xmlns:a16="http://schemas.microsoft.com/office/drawing/2014/main" id="{4DC42667-4309-50B9-B93B-8453417DC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484313"/>
            <a:ext cx="21637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8" descr="oeuf18">
            <a:extLst>
              <a:ext uri="{FF2B5EF4-FFF2-40B4-BE49-F238E27FC236}">
                <a16:creationId xmlns:a16="http://schemas.microsoft.com/office/drawing/2014/main" id="{7ABEA7A2-CF6D-91B6-01F2-E3A4EDFCC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860800"/>
            <a:ext cx="20193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0" descr="oeuf-paques-011">
            <a:extLst>
              <a:ext uri="{FF2B5EF4-FFF2-40B4-BE49-F238E27FC236}">
                <a16:creationId xmlns:a16="http://schemas.microsoft.com/office/drawing/2014/main" id="{1740C1DB-7376-EBFF-3C3D-EA1CB0CA8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484313"/>
            <a:ext cx="2198687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4" descr="Oeufs-d%C3%A9cor%C3%A9s-02">
            <a:extLst>
              <a:ext uri="{FF2B5EF4-FFF2-40B4-BE49-F238E27FC236}">
                <a16:creationId xmlns:a16="http://schemas.microsoft.com/office/drawing/2014/main" id="{B14C8744-75FF-57FB-D755-EC9032769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437063"/>
            <a:ext cx="2408237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>
            <a:extLst>
              <a:ext uri="{FF2B5EF4-FFF2-40B4-BE49-F238E27FC236}">
                <a16:creationId xmlns:a16="http://schemas.microsoft.com/office/drawing/2014/main" id="{58FBF66B-1A27-795E-ABA2-266E83293B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Les chocolats</a:t>
            </a:r>
            <a:endParaRPr lang="en-US" b="0"/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F5CD2E38-7DC0-A93B-1D79-8DD0D42B36D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84663" y="1557338"/>
            <a:ext cx="4475162" cy="45688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/>
              <a:t>In France, April fish are also an Easter symbol and that is why you will find chocolate fish in the shops too!  </a:t>
            </a:r>
          </a:p>
          <a:p>
            <a:pPr>
              <a:lnSpc>
                <a:spcPct val="90000"/>
              </a:lnSpc>
              <a:defRPr/>
            </a:pPr>
            <a:r>
              <a:rPr lang="en-US"/>
              <a:t>You can buy chocolates goodies in sweet shops (</a:t>
            </a:r>
            <a:r>
              <a:rPr lang="en-US" i="1"/>
              <a:t>les confiseries</a:t>
            </a:r>
            <a:r>
              <a:rPr lang="en-US" b="1"/>
              <a:t>) </a:t>
            </a:r>
            <a:r>
              <a:rPr lang="en-US"/>
              <a:t>or in shops specialising in chocolate (</a:t>
            </a:r>
            <a:r>
              <a:rPr lang="en-US" i="1"/>
              <a:t>les chocolateries</a:t>
            </a:r>
            <a:r>
              <a:rPr lang="en-US"/>
              <a:t>).</a:t>
            </a:r>
            <a:r>
              <a:rPr lang="en-US" b="1"/>
              <a:t> </a:t>
            </a:r>
          </a:p>
        </p:txBody>
      </p:sp>
      <p:pic>
        <p:nvPicPr>
          <p:cNvPr id="20484" name="Picture 7" descr="assort-friture">
            <a:extLst>
              <a:ext uri="{FF2B5EF4-FFF2-40B4-BE49-F238E27FC236}">
                <a16:creationId xmlns:a16="http://schemas.microsoft.com/office/drawing/2014/main" id="{90537BA2-637D-C70F-5361-91556C714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30384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9" descr="coquillages2">
            <a:extLst>
              <a:ext uri="{FF2B5EF4-FFF2-40B4-BE49-F238E27FC236}">
                <a16:creationId xmlns:a16="http://schemas.microsoft.com/office/drawing/2014/main" id="{D45D12F0-C4E6-C1B9-04EA-1E550ECCB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716338"/>
            <a:ext cx="3035300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4FB23953-AE08-CB8F-BAD3-54978F22B6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 repas</a:t>
            </a:r>
            <a:endParaRPr lang="en-US" b="0"/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B3130642-70D4-ECF3-F3D8-29987BA19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4402137" cy="4497387"/>
          </a:xfrm>
        </p:spPr>
        <p:txBody>
          <a:bodyPr/>
          <a:lstStyle/>
          <a:p>
            <a:pPr>
              <a:defRPr/>
            </a:pPr>
            <a:r>
              <a:rPr lang="en-US" sz="2800"/>
              <a:t>There is generally an enormous amount of delicious food to eat. </a:t>
            </a:r>
          </a:p>
          <a:p>
            <a:pPr>
              <a:defRPr/>
            </a:pPr>
            <a:r>
              <a:rPr lang="en-US" sz="2800"/>
              <a:t>French people spend a lot of the day eating with the whole family altogether.</a:t>
            </a:r>
          </a:p>
          <a:p>
            <a:pPr>
              <a:buFontTx/>
              <a:buNone/>
              <a:defRPr/>
            </a:pPr>
            <a:endParaRPr lang="en-US" sz="2800"/>
          </a:p>
        </p:txBody>
      </p:sp>
      <p:pic>
        <p:nvPicPr>
          <p:cNvPr id="21508" name="Picture 5" descr="reportages_paques_table">
            <a:extLst>
              <a:ext uri="{FF2B5EF4-FFF2-40B4-BE49-F238E27FC236}">
                <a16:creationId xmlns:a16="http://schemas.microsoft.com/office/drawing/2014/main" id="{17CD973B-A865-10CA-3657-639BE3DB4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1628775"/>
            <a:ext cx="35242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DDDCFCB6-7F6A-D059-62F7-3EA2E5D57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 repas</a:t>
            </a:r>
            <a:endParaRPr lang="en-US" b="0"/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0B15BF31-BD3B-2753-831D-D176BAD9B6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330700" cy="4525963"/>
          </a:xfrm>
        </p:spPr>
        <p:txBody>
          <a:bodyPr/>
          <a:lstStyle/>
          <a:p>
            <a:pPr>
              <a:defRPr/>
            </a:pPr>
            <a:r>
              <a:rPr lang="en-US" sz="2800"/>
              <a:t>People traditionally eat roast lamb (</a:t>
            </a:r>
            <a:r>
              <a:rPr lang="en-US" sz="2800" i="1"/>
              <a:t>l'agneau</a:t>
            </a:r>
            <a:r>
              <a:rPr lang="en-US" sz="2800"/>
              <a:t>).</a:t>
            </a:r>
          </a:p>
          <a:p>
            <a:pPr>
              <a:defRPr/>
            </a:pPr>
            <a:r>
              <a:rPr lang="en-US" sz="2800"/>
              <a:t>There are lots of vegetables, for example, potatoes (</a:t>
            </a:r>
            <a:r>
              <a:rPr lang="en-US" sz="2800" i="1"/>
              <a:t>les pommes de terre</a:t>
            </a:r>
            <a:r>
              <a:rPr lang="en-US" sz="2800"/>
              <a:t>).</a:t>
            </a:r>
          </a:p>
        </p:txBody>
      </p:sp>
      <p:pic>
        <p:nvPicPr>
          <p:cNvPr id="22532" name="Picture 5" descr="04073006">
            <a:extLst>
              <a:ext uri="{FF2B5EF4-FFF2-40B4-BE49-F238E27FC236}">
                <a16:creationId xmlns:a16="http://schemas.microsoft.com/office/drawing/2014/main" id="{30D657D3-A7F6-27FC-CFAB-484498030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133600"/>
            <a:ext cx="3725863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8CE194F0-325A-FE64-0315-F8AEB06A3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Le repas</a:t>
            </a:r>
            <a:endParaRPr lang="en-US" b="0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D40ECAAB-37FA-1B5C-0B3E-90AB4ED68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378075"/>
            <a:ext cx="4186237" cy="3776663"/>
          </a:xfrm>
        </p:spPr>
        <p:txBody>
          <a:bodyPr/>
          <a:lstStyle/>
          <a:p>
            <a:pPr>
              <a:defRPr/>
            </a:pPr>
            <a:r>
              <a:rPr lang="en-GB" sz="2800"/>
              <a:t>In the Alsace region, the traditional dessert is a biscuit in the shape of the Easter lamb (</a:t>
            </a:r>
            <a:r>
              <a:rPr lang="en-GB" sz="2800" i="1"/>
              <a:t>l’agneau pascal</a:t>
            </a:r>
            <a:r>
              <a:rPr lang="en-GB" sz="2800"/>
              <a:t> or </a:t>
            </a:r>
            <a:r>
              <a:rPr lang="en-GB" sz="2800" i="1"/>
              <a:t>Osterlamala</a:t>
            </a:r>
            <a:r>
              <a:rPr lang="en-GB" sz="2800"/>
              <a:t>).</a:t>
            </a:r>
            <a:endParaRPr lang="en-US" sz="2800"/>
          </a:p>
        </p:txBody>
      </p:sp>
      <p:pic>
        <p:nvPicPr>
          <p:cNvPr id="23556" name="Picture 5" descr="lamala01">
            <a:extLst>
              <a:ext uri="{FF2B5EF4-FFF2-40B4-BE49-F238E27FC236}">
                <a16:creationId xmlns:a16="http://schemas.microsoft.com/office/drawing/2014/main" id="{ED643D45-BB9C-64E0-CD89-D601AC3F9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844675"/>
            <a:ext cx="38100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3C103636-4569-5DAB-9A24-3AA105F2ED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Poisson d’avril</a:t>
            </a:r>
            <a:endParaRPr lang="en-US" b="0"/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B311DBB1-E09D-1A5C-4755-C721A938B9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4826000" cy="5113337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endParaRPr lang="en-US" sz="2000"/>
          </a:p>
          <a:p>
            <a:pPr>
              <a:lnSpc>
                <a:spcPct val="80000"/>
              </a:lnSpc>
              <a:defRPr/>
            </a:pPr>
            <a:r>
              <a:rPr lang="en-US" sz="2800"/>
              <a:t>Another important date is April Fools’ Day, on the 1</a:t>
            </a:r>
            <a:r>
              <a:rPr lang="en-US" sz="2800" baseline="30000"/>
              <a:t>st</a:t>
            </a:r>
            <a:r>
              <a:rPr lang="en-US" sz="2800"/>
              <a:t> of April.</a:t>
            </a:r>
          </a:p>
          <a:p>
            <a:pPr>
              <a:lnSpc>
                <a:spcPct val="80000"/>
              </a:lnSpc>
              <a:defRPr/>
            </a:pPr>
            <a:r>
              <a:rPr lang="en-US" sz="2800"/>
              <a:t>The tradition is that children play a trick on adults (parents, teachers…) by sticking paper fish onto their back.</a:t>
            </a:r>
          </a:p>
          <a:p>
            <a:pPr>
              <a:lnSpc>
                <a:spcPct val="80000"/>
              </a:lnSpc>
              <a:defRPr/>
            </a:pPr>
            <a:r>
              <a:rPr lang="en-US" sz="2800"/>
              <a:t>Every time they manage to trick a grown-up, they run away shouting out </a:t>
            </a:r>
            <a:r>
              <a:rPr lang="en-US" sz="2800" i="1"/>
              <a:t>“Poisson d'avril!”</a:t>
            </a:r>
            <a:r>
              <a:rPr lang="en-US" sz="2800"/>
              <a:t> - and laughing lots too.  </a:t>
            </a:r>
          </a:p>
        </p:txBody>
      </p:sp>
      <p:pic>
        <p:nvPicPr>
          <p:cNvPr id="24580" name="Picture 6" descr="poisson_avril02_clr">
            <a:extLst>
              <a:ext uri="{FF2B5EF4-FFF2-40B4-BE49-F238E27FC236}">
                <a16:creationId xmlns:a16="http://schemas.microsoft.com/office/drawing/2014/main" id="{AD2D30CB-7E94-D203-7D65-A5A9B5C85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628775"/>
            <a:ext cx="3521075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CBEF5305-BC36-E80B-A2EE-FAE4B37F64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Poisson d’avril</a:t>
            </a:r>
            <a:endParaRPr lang="en-US" b="0"/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FD33BAB3-D5F5-F112-41AA-2902D4339A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11675" y="2017713"/>
            <a:ext cx="4186238" cy="41370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GB" sz="2800"/>
              <a:t>Adults also like to tell jokes (</a:t>
            </a:r>
            <a:r>
              <a:rPr lang="en-GB" sz="2800" i="1"/>
              <a:t>les blagues</a:t>
            </a:r>
            <a:r>
              <a:rPr lang="en-GB" sz="2800"/>
              <a:t>) or play tricks on their friends or colleagues.</a:t>
            </a:r>
          </a:p>
          <a:p>
            <a:pPr>
              <a:lnSpc>
                <a:spcPct val="90000"/>
              </a:lnSpc>
              <a:defRPr/>
            </a:pPr>
            <a:r>
              <a:rPr lang="en-GB" sz="2800"/>
              <a:t>The media (tv, radio, newspapers) often report false but credible information to trick people.</a:t>
            </a:r>
            <a:endParaRPr lang="en-US" sz="2800"/>
          </a:p>
        </p:txBody>
      </p:sp>
      <p:pic>
        <p:nvPicPr>
          <p:cNvPr id="25604" name="Picture 6" descr="poisson-d-avril2">
            <a:extLst>
              <a:ext uri="{FF2B5EF4-FFF2-40B4-BE49-F238E27FC236}">
                <a16:creationId xmlns:a16="http://schemas.microsoft.com/office/drawing/2014/main" id="{D642994F-4828-9603-6101-4428A02EB94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60575"/>
            <a:ext cx="333375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BB6A2847-7878-C8E8-FDE6-ECDB06BEF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>
                <a:cs typeface="Arial" pitchFamily="34" charset="0"/>
              </a:rPr>
              <a:t>Quiz</a:t>
            </a:r>
            <a:endParaRPr lang="en-US" b="0">
              <a:cs typeface="Arial" pitchFamily="34" charset="0"/>
            </a:endParaRP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2033E3DD-CA98-91EC-6CA1-9E3823C27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6628" name="Picture 9" descr="paques">
            <a:extLst>
              <a:ext uri="{FF2B5EF4-FFF2-40B4-BE49-F238E27FC236}">
                <a16:creationId xmlns:a16="http://schemas.microsoft.com/office/drawing/2014/main" id="{E7B740AA-01CD-21F5-560C-ED96786F5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628775"/>
            <a:ext cx="4359275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EAF00A58-CFC6-71BE-0015-32213B0B36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425" y="390525"/>
            <a:ext cx="8218488" cy="1012825"/>
          </a:xfrm>
        </p:spPr>
        <p:txBody>
          <a:bodyPr/>
          <a:lstStyle/>
          <a:p>
            <a:pPr>
              <a:defRPr/>
            </a:pPr>
            <a:r>
              <a:rPr lang="en-GB" b="0"/>
              <a:t>1. The French for “Shrove Tuesday” is…</a:t>
            </a:r>
            <a:endParaRPr lang="en-US" b="0"/>
          </a:p>
        </p:txBody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F2723540-D4C5-96CE-7865-DD5E8E1FF2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873250"/>
            <a:ext cx="8229600" cy="4281488"/>
          </a:xfrm>
        </p:spPr>
        <p:txBody>
          <a:bodyPr/>
          <a:lstStyle/>
          <a:p>
            <a:pPr marL="609600" indent="-609600">
              <a:lnSpc>
                <a:spcPct val="105000"/>
              </a:lnSpc>
              <a:buFont typeface="Calibri" pitchFamily="34" charset="0"/>
              <a:buAutoNum type="alphaLcPeriod"/>
              <a:defRPr/>
            </a:pPr>
            <a:r>
              <a:rPr lang="en-GB"/>
              <a:t>Mardi Gras</a:t>
            </a:r>
          </a:p>
          <a:p>
            <a:pPr marL="609600" indent="-609600">
              <a:lnSpc>
                <a:spcPct val="105000"/>
              </a:lnSpc>
              <a:buFont typeface="Calibri" pitchFamily="34" charset="0"/>
              <a:buAutoNum type="alphaLcPeriod"/>
              <a:defRPr/>
            </a:pPr>
            <a:r>
              <a:rPr lang="en-GB"/>
              <a:t>Carnaval</a:t>
            </a:r>
          </a:p>
          <a:p>
            <a:pPr marL="609600" indent="-609600">
              <a:lnSpc>
                <a:spcPct val="105000"/>
              </a:lnSpc>
              <a:buFont typeface="Calibri" pitchFamily="34" charset="0"/>
              <a:buAutoNum type="alphaLcPeriod"/>
              <a:defRPr/>
            </a:pPr>
            <a:r>
              <a:rPr lang="en-GB"/>
              <a:t>Mardi des crêpes</a:t>
            </a:r>
          </a:p>
          <a:p>
            <a:pPr marL="609600" indent="-609600">
              <a:lnSpc>
                <a:spcPct val="105000"/>
              </a:lnSpc>
              <a:buFontTx/>
              <a:buNone/>
              <a:defRPr/>
            </a:pPr>
            <a:endParaRPr lang="en-US" b="1"/>
          </a:p>
        </p:txBody>
      </p:sp>
      <p:pic>
        <p:nvPicPr>
          <p:cNvPr id="27652" name="Picture 5" descr="MCj04283950000[1]">
            <a:extLst>
              <a:ext uri="{FF2B5EF4-FFF2-40B4-BE49-F238E27FC236}">
                <a16:creationId xmlns:a16="http://schemas.microsoft.com/office/drawing/2014/main" id="{A1FE846C-4F6F-A0BE-2BCA-D5A21AC9C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149725"/>
            <a:ext cx="17653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9138362F-BC8C-80CA-7F2E-E0AE4C1879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91512" cy="1295400"/>
          </a:xfrm>
        </p:spPr>
        <p:txBody>
          <a:bodyPr/>
          <a:lstStyle/>
          <a:p>
            <a:pPr>
              <a:defRPr/>
            </a:pPr>
            <a:r>
              <a:rPr lang="en-GB" b="0"/>
              <a:t>2. What happens in France on Shrove Tuesday?</a:t>
            </a:r>
            <a:endParaRPr lang="en-US" b="0"/>
          </a:p>
        </p:txBody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256F9724-1F2E-A9F8-418F-B8A175816B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089150"/>
            <a:ext cx="8229600" cy="4065588"/>
          </a:xfrm>
        </p:spPr>
        <p:txBody>
          <a:bodyPr/>
          <a:lstStyle/>
          <a:p>
            <a:pPr marL="609600" indent="-609600">
              <a:buFont typeface="Calibri" pitchFamily="34" charset="0"/>
              <a:buAutoNum type="alphaLcPeriod"/>
              <a:defRPr/>
            </a:pPr>
            <a:r>
              <a:rPr lang="en-GB"/>
              <a:t>There is no school</a:t>
            </a:r>
          </a:p>
          <a:p>
            <a:pPr marL="609600" indent="-609600">
              <a:buFont typeface="Calibri" pitchFamily="34" charset="0"/>
              <a:buAutoNum type="alphaLcPeriod"/>
              <a:defRPr/>
            </a:pPr>
            <a:r>
              <a:rPr lang="en-GB"/>
              <a:t>People eat a special type of bread</a:t>
            </a:r>
          </a:p>
          <a:p>
            <a:pPr marL="609600" indent="-609600">
              <a:buFont typeface="Calibri" pitchFamily="34" charset="0"/>
              <a:buAutoNum type="alphaLcPeriod"/>
              <a:defRPr/>
            </a:pPr>
            <a:r>
              <a:rPr lang="en-GB"/>
              <a:t>Children wear fancy dress</a:t>
            </a:r>
          </a:p>
          <a:p>
            <a:pPr marL="609600" indent="-609600">
              <a:lnSpc>
                <a:spcPct val="105000"/>
              </a:lnSpc>
              <a:buFontTx/>
              <a:buNone/>
              <a:defRPr/>
            </a:pPr>
            <a:endParaRPr lang="en-US" b="1"/>
          </a:p>
        </p:txBody>
      </p:sp>
      <p:pic>
        <p:nvPicPr>
          <p:cNvPr id="28676" name="Picture 5" descr="MCj03558690000[1]">
            <a:extLst>
              <a:ext uri="{FF2B5EF4-FFF2-40B4-BE49-F238E27FC236}">
                <a16:creationId xmlns:a16="http://schemas.microsoft.com/office/drawing/2014/main" id="{6FFA97C5-1AF3-3099-D07D-FC5316104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292600"/>
            <a:ext cx="180340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E8D3ED26-3E50-7A07-B5B2-1BCDD0045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3.  “Palm Sunday” is...</a:t>
            </a:r>
          </a:p>
        </p:txBody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F8722386-3140-C264-ED7E-98D1B1BCA0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le dimanche des Rameaux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le dimanche de P</a:t>
            </a:r>
            <a:r>
              <a:rPr lang="en-US">
                <a:cs typeface="Arial" pitchFamily="34" charset="0"/>
              </a:rPr>
              <a:t>âques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le dimanche du chocolat </a:t>
            </a:r>
          </a:p>
        </p:txBody>
      </p:sp>
      <p:pic>
        <p:nvPicPr>
          <p:cNvPr id="29700" name="Picture 5" descr="MCj04240760000[1]">
            <a:extLst>
              <a:ext uri="{FF2B5EF4-FFF2-40B4-BE49-F238E27FC236}">
                <a16:creationId xmlns:a16="http://schemas.microsoft.com/office/drawing/2014/main" id="{2BB16320-4B0F-216E-097B-921D1F4DD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3716338"/>
            <a:ext cx="2178050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13A387CF-549F-922A-B261-2DB4FD5203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4. The word for “Easter” is...</a:t>
            </a:r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70A0CB03-A133-02B3-A71A-BDD349FDEB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Paquet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GB"/>
              <a:t>P</a:t>
            </a:r>
            <a:r>
              <a:rPr lang="en-US">
                <a:cs typeface="Arial" pitchFamily="34" charset="0"/>
              </a:rPr>
              <a:t>âques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GB">
                <a:cs typeface="Arial" pitchFamily="34" charset="0"/>
              </a:rPr>
              <a:t>Papillon</a:t>
            </a:r>
            <a:r>
              <a:rPr lang="en-US"/>
              <a:t> </a:t>
            </a:r>
          </a:p>
        </p:txBody>
      </p:sp>
      <p:pic>
        <p:nvPicPr>
          <p:cNvPr id="30724" name="Picture 5" descr="MCj04363940000[1]">
            <a:extLst>
              <a:ext uri="{FF2B5EF4-FFF2-40B4-BE49-F238E27FC236}">
                <a16:creationId xmlns:a16="http://schemas.microsoft.com/office/drawing/2014/main" id="{D8107E3E-E12D-69C6-81F7-AA4BF7F3E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75" y="3933825"/>
            <a:ext cx="1789113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17F692CC-5AFA-3B62-A8B4-3E5517852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5. Easter is in the season of...</a:t>
            </a:r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78904C96-3F97-9866-CB8B-9FBA31355D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printemps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>
                <a:latin typeface=""/>
              </a:rPr>
              <a:t>été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GB"/>
              <a:t>hiver</a:t>
            </a:r>
            <a:endParaRPr lang="en-US"/>
          </a:p>
        </p:txBody>
      </p:sp>
      <p:pic>
        <p:nvPicPr>
          <p:cNvPr id="31748" name="Picture 5" descr="MCj04363790000[1]">
            <a:extLst>
              <a:ext uri="{FF2B5EF4-FFF2-40B4-BE49-F238E27FC236}">
                <a16:creationId xmlns:a16="http://schemas.microsoft.com/office/drawing/2014/main" id="{0279EE83-C668-9D9C-C13A-EDDB718B3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933825"/>
            <a:ext cx="2073275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ECC6350E-3A63-40A5-E973-3F596C707D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6. What is </a:t>
            </a:r>
            <a:r>
              <a:rPr lang="en-US" b="0" i="1"/>
              <a:t>un œuf de Pâques</a:t>
            </a:r>
            <a:r>
              <a:rPr lang="en-US" b="0"/>
              <a:t>?</a:t>
            </a:r>
          </a:p>
        </p:txBody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1B9E9ECB-C46C-AA69-4BDF-28197E59A1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an Easter card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an Easter bunny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an Easter egg</a:t>
            </a:r>
          </a:p>
        </p:txBody>
      </p:sp>
      <p:pic>
        <p:nvPicPr>
          <p:cNvPr id="32772" name="Picture 6" descr="MCj04363780000[1]">
            <a:extLst>
              <a:ext uri="{FF2B5EF4-FFF2-40B4-BE49-F238E27FC236}">
                <a16:creationId xmlns:a16="http://schemas.microsoft.com/office/drawing/2014/main" id="{F017802A-F5BB-23AC-E98B-C7EDAC61B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292600"/>
            <a:ext cx="2001837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335CD196-DB13-7E7A-70EA-264B75092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975" cy="1143000"/>
          </a:xfrm>
        </p:spPr>
        <p:txBody>
          <a:bodyPr/>
          <a:lstStyle/>
          <a:p>
            <a:pPr>
              <a:defRPr/>
            </a:pPr>
            <a:r>
              <a:rPr lang="en-US" b="0"/>
              <a:t>7. What is </a:t>
            </a:r>
            <a:r>
              <a:rPr lang="en-US" b="0" i="1"/>
              <a:t>les cloches de Pâques</a:t>
            </a:r>
            <a:r>
              <a:rPr lang="en-US" b="0"/>
              <a:t>?</a:t>
            </a:r>
            <a:endParaRPr lang="en-US"/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9FAB0625-3A5D-CB3C-5BD9-8342E73A3C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the Easter parade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the Easter bells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the Easter dinner</a:t>
            </a:r>
          </a:p>
          <a:p>
            <a:pPr marL="609600" indent="-609600">
              <a:defRPr/>
            </a:pPr>
            <a:endParaRPr lang="en-US"/>
          </a:p>
          <a:p>
            <a:pPr marL="609600" indent="-609600">
              <a:defRPr/>
            </a:pPr>
            <a:endParaRPr lang="en-US"/>
          </a:p>
        </p:txBody>
      </p:sp>
      <p:pic>
        <p:nvPicPr>
          <p:cNvPr id="33796" name="Picture 4" descr="MCj04362900000[1]">
            <a:extLst>
              <a:ext uri="{FF2B5EF4-FFF2-40B4-BE49-F238E27FC236}">
                <a16:creationId xmlns:a16="http://schemas.microsoft.com/office/drawing/2014/main" id="{F85FD767-5ED0-13DF-25A4-D3FD0DCAB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076700"/>
            <a:ext cx="22606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08887B2A-94B3-15E9-69C3-1F7B2BB691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18487" cy="2519362"/>
          </a:xfrm>
        </p:spPr>
        <p:txBody>
          <a:bodyPr/>
          <a:lstStyle/>
          <a:p>
            <a:pPr>
              <a:defRPr/>
            </a:pPr>
            <a:r>
              <a:rPr lang="en-US" b="0"/>
              <a:t>8. According to the French tradition, where do all the church bells fly to, at Easter?</a:t>
            </a:r>
            <a:br>
              <a:rPr lang="en-US" b="0"/>
            </a:br>
            <a:endParaRPr lang="en-US" b="0"/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06D54075-FDE8-AB2A-423E-A71BEA2BC2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809875"/>
            <a:ext cx="8229600" cy="3344863"/>
          </a:xfrm>
        </p:spPr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Madrid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GB"/>
              <a:t>Paris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GB"/>
              <a:t>Rome</a:t>
            </a:r>
            <a:endParaRPr lang="en-US"/>
          </a:p>
          <a:p>
            <a:pPr marL="609600" indent="-609600">
              <a:buFontTx/>
              <a:buNone/>
              <a:defRPr/>
            </a:pPr>
            <a:r>
              <a:rPr lang="en-US"/>
              <a:t>	</a:t>
            </a:r>
            <a:br>
              <a:rPr lang="en-US"/>
            </a:br>
            <a:endParaRPr lang="en-US"/>
          </a:p>
        </p:txBody>
      </p:sp>
      <p:pic>
        <p:nvPicPr>
          <p:cNvPr id="34820" name="Picture 5" descr="MCj04357550000[1]">
            <a:extLst>
              <a:ext uri="{FF2B5EF4-FFF2-40B4-BE49-F238E27FC236}">
                <a16:creationId xmlns:a16="http://schemas.microsoft.com/office/drawing/2014/main" id="{879B01C2-7C41-39D1-F731-154A7D5D9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4005263"/>
            <a:ext cx="1522413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45C59925-9C73-0278-7DE5-1BEDC612B7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1498600"/>
          </a:xfrm>
        </p:spPr>
        <p:txBody>
          <a:bodyPr/>
          <a:lstStyle/>
          <a:p>
            <a:pPr>
              <a:defRPr/>
            </a:pPr>
            <a:r>
              <a:rPr lang="en-US" b="0"/>
              <a:t>9. “The flying church bells” are called...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4F55C60A-B5EE-AC5A-BADC-D4DAD2EBB6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944688"/>
            <a:ext cx="8229600" cy="4210050"/>
          </a:xfrm>
        </p:spPr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les cerfs-volants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les cloches volantes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les oiseaux volants</a:t>
            </a:r>
            <a:br>
              <a:rPr lang="en-US" b="1"/>
            </a:br>
            <a:endParaRPr lang="en-US" b="1"/>
          </a:p>
        </p:txBody>
      </p:sp>
      <p:pic>
        <p:nvPicPr>
          <p:cNvPr id="35844" name="Picture 5" descr="MCj04115480000[1]">
            <a:extLst>
              <a:ext uri="{FF2B5EF4-FFF2-40B4-BE49-F238E27FC236}">
                <a16:creationId xmlns:a16="http://schemas.microsoft.com/office/drawing/2014/main" id="{308E0A0C-12F4-8039-1B38-89A358C6A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3933825"/>
            <a:ext cx="2138363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E16840B8-30F0-E5C7-3387-CA60CBEF9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10. An “egg hunt” is ...</a:t>
            </a:r>
            <a:endParaRPr lang="en-US"/>
          </a:p>
        </p:txBody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90EF092A-F6EB-BF44-9BE4-598B7BA008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une chasse aux </a:t>
            </a:r>
            <a:r>
              <a:rPr lang="en-US">
                <a:cs typeface="Arial" pitchFamily="34" charset="0"/>
              </a:rPr>
              <a:t>œufs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un panier d’</a:t>
            </a:r>
            <a:r>
              <a:rPr lang="en-US">
                <a:cs typeface="Arial" pitchFamily="34" charset="0"/>
              </a:rPr>
              <a:t>œufs</a:t>
            </a:r>
            <a:endParaRPr lang="en-US"/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une coquille d’</a:t>
            </a:r>
            <a:r>
              <a:rPr lang="en-US">
                <a:cs typeface="Arial" pitchFamily="34" charset="0"/>
              </a:rPr>
              <a:t>œufs</a:t>
            </a:r>
            <a:br>
              <a:rPr lang="en-US"/>
            </a:br>
            <a:endParaRPr lang="en-US"/>
          </a:p>
        </p:txBody>
      </p:sp>
      <p:pic>
        <p:nvPicPr>
          <p:cNvPr id="36868" name="Picture 5" descr="MCj04240520000[1]">
            <a:extLst>
              <a:ext uri="{FF2B5EF4-FFF2-40B4-BE49-F238E27FC236}">
                <a16:creationId xmlns:a16="http://schemas.microsoft.com/office/drawing/2014/main" id="{BE028FCA-D49D-8BDA-430F-54D285587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13" y="3789363"/>
            <a:ext cx="2116137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11C479A3-EAC2-3D9C-74D5-A45D07B498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14500"/>
          </a:xfrm>
        </p:spPr>
        <p:txBody>
          <a:bodyPr/>
          <a:lstStyle/>
          <a:p>
            <a:pPr>
              <a:defRPr/>
            </a:pPr>
            <a:r>
              <a:rPr lang="en-US" b="0"/>
              <a:t>11. What is the word for</a:t>
            </a:r>
            <a:br>
              <a:rPr lang="en-US" b="0"/>
            </a:br>
            <a:r>
              <a:rPr lang="en-US" b="0"/>
              <a:t>“a bunny”?</a:t>
            </a:r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E4B53AC4-E9D2-4F67-5D87-4B47F9267C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089150"/>
            <a:ext cx="8229600" cy="4065588"/>
          </a:xfrm>
        </p:spPr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GB" dirty="0" err="1"/>
              <a:t>une</a:t>
            </a:r>
            <a:r>
              <a:rPr lang="en-GB" dirty="0"/>
              <a:t> poule</a:t>
            </a:r>
            <a:endParaRPr lang="en-US" dirty="0">
              <a:cs typeface="Arial" pitchFamily="34" charset="0"/>
            </a:endParaRPr>
          </a:p>
          <a:p>
            <a:pPr marL="609600" indent="-609600">
              <a:buFontTx/>
              <a:buAutoNum type="alphaLcPeriod"/>
              <a:defRPr/>
            </a:pPr>
            <a:r>
              <a:rPr lang="en-GB" dirty="0" err="1">
                <a:cs typeface="Arial" pitchFamily="34" charset="0"/>
              </a:rPr>
              <a:t>une</a:t>
            </a:r>
            <a:r>
              <a:rPr lang="en-GB" dirty="0">
                <a:cs typeface="Arial" pitchFamily="34" charset="0"/>
              </a:rPr>
              <a:t> cloche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GB" dirty="0">
                <a:cs typeface="Arial" pitchFamily="34" charset="0"/>
              </a:rPr>
              <a:t>un lapin </a:t>
            </a:r>
            <a:br>
              <a:rPr lang="en-US" dirty="0"/>
            </a:br>
            <a:br>
              <a:rPr lang="en-US" b="1" dirty="0"/>
            </a:br>
            <a:endParaRPr lang="en-US" dirty="0"/>
          </a:p>
        </p:txBody>
      </p:sp>
      <p:pic>
        <p:nvPicPr>
          <p:cNvPr id="37892" name="Picture 7" descr="MCj04103050000[1]">
            <a:extLst>
              <a:ext uri="{FF2B5EF4-FFF2-40B4-BE49-F238E27FC236}">
                <a16:creationId xmlns:a16="http://schemas.microsoft.com/office/drawing/2014/main" id="{47E49D71-3304-CF8C-C174-E1A408FA7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292600"/>
            <a:ext cx="1622425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F391432A-9413-D6CA-F34D-CCD3B76F39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12. What is </a:t>
            </a:r>
            <a:r>
              <a:rPr lang="en-US" b="0" i="1"/>
              <a:t>un panier d'œufs</a:t>
            </a:r>
            <a:r>
              <a:rPr lang="en-US" b="0"/>
              <a:t>?</a:t>
            </a:r>
          </a:p>
        </p:txBody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C832FA5A-3D4F-9650-DCAD-4660AE864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a box of eggs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a basket of eggs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a sack of eggs</a:t>
            </a:r>
          </a:p>
          <a:p>
            <a:pPr marL="609600" indent="-609600">
              <a:defRPr/>
            </a:pPr>
            <a:endParaRPr lang="en-US"/>
          </a:p>
        </p:txBody>
      </p:sp>
      <p:pic>
        <p:nvPicPr>
          <p:cNvPr id="38916" name="Picture 8" descr="MCj04363130000[1]">
            <a:extLst>
              <a:ext uri="{FF2B5EF4-FFF2-40B4-BE49-F238E27FC236}">
                <a16:creationId xmlns:a16="http://schemas.microsoft.com/office/drawing/2014/main" id="{8B00647A-DC49-413E-EE1A-2A2E002FF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076700"/>
            <a:ext cx="20447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912FC5EE-0E46-CF36-BA53-EABCE23A4C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2146300"/>
          </a:xfrm>
        </p:spPr>
        <p:txBody>
          <a:bodyPr/>
          <a:lstStyle/>
          <a:p>
            <a:pPr>
              <a:defRPr/>
            </a:pPr>
            <a:r>
              <a:rPr lang="en-US" b="0"/>
              <a:t>13. Where would you buy Easter eggs?</a:t>
            </a:r>
            <a:br>
              <a:rPr lang="en-US" b="0"/>
            </a:br>
            <a:endParaRPr lang="en-US" b="0"/>
          </a:p>
        </p:txBody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AA43E9F0-5BE0-85F5-FD88-3ED1636C2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873250"/>
            <a:ext cx="8229600" cy="4281488"/>
          </a:xfrm>
        </p:spPr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la charcuterie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la gare 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la confiserie</a:t>
            </a:r>
          </a:p>
        </p:txBody>
      </p:sp>
      <p:pic>
        <p:nvPicPr>
          <p:cNvPr id="39940" name="Picture 5" descr="MCj04361820000[1]">
            <a:extLst>
              <a:ext uri="{FF2B5EF4-FFF2-40B4-BE49-F238E27FC236}">
                <a16:creationId xmlns:a16="http://schemas.microsoft.com/office/drawing/2014/main" id="{1C7ED1C9-D9AD-62D4-AE68-5D2BCA3F4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059238"/>
            <a:ext cx="2476500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790902B4-C11F-B4BC-AA2E-F640E379F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2305050"/>
          </a:xfrm>
        </p:spPr>
        <p:txBody>
          <a:bodyPr/>
          <a:lstStyle/>
          <a:p>
            <a:pPr>
              <a:defRPr/>
            </a:pPr>
            <a:r>
              <a:rPr lang="en-US" b="0"/>
              <a:t>14. The traditional meat for Easter Sunday is lamb. The word for “lamb” is...</a:t>
            </a:r>
          </a:p>
        </p:txBody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E57AB95B-44DF-03A5-4537-B76EE26E25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952750"/>
            <a:ext cx="8229600" cy="3201988"/>
          </a:xfrm>
        </p:spPr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agneau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anneau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ann</a:t>
            </a:r>
            <a:r>
              <a:rPr lang="en-US">
                <a:latin typeface=""/>
              </a:rPr>
              <a:t>ée</a:t>
            </a:r>
            <a:endParaRPr lang="en-US"/>
          </a:p>
        </p:txBody>
      </p:sp>
      <p:pic>
        <p:nvPicPr>
          <p:cNvPr id="40964" name="Picture 6" descr="MCj04363950000[1]">
            <a:extLst>
              <a:ext uri="{FF2B5EF4-FFF2-40B4-BE49-F238E27FC236}">
                <a16:creationId xmlns:a16="http://schemas.microsoft.com/office/drawing/2014/main" id="{56F4D52E-3319-344C-2B00-9EB3EEC45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13" y="4005263"/>
            <a:ext cx="1674812" cy="21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5B0E3AC7-F02D-47E7-7B0D-442C1E18A5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>
              <a:defRPr/>
            </a:pPr>
            <a:r>
              <a:rPr lang="en-US" b="0"/>
              <a:t>15. An April fool's trick is called...</a:t>
            </a:r>
          </a:p>
        </p:txBody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12F96F2D-CF8F-5BC7-8A27-9D0EF83634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017713"/>
            <a:ext cx="8229600" cy="4137025"/>
          </a:xfrm>
        </p:spPr>
        <p:txBody>
          <a:bodyPr/>
          <a:lstStyle/>
          <a:p>
            <a:pPr marL="609600" indent="-609600">
              <a:buFontTx/>
              <a:buAutoNum type="alphaLcPeriod"/>
              <a:defRPr/>
            </a:pPr>
            <a:r>
              <a:rPr lang="en-US"/>
              <a:t>un lapin d’avril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un mouton d’avril</a:t>
            </a:r>
          </a:p>
          <a:p>
            <a:pPr marL="609600" indent="-609600">
              <a:buFontTx/>
              <a:buAutoNum type="alphaLcPeriod"/>
              <a:defRPr/>
            </a:pPr>
            <a:r>
              <a:rPr lang="en-US"/>
              <a:t>un poisson d’avril</a:t>
            </a:r>
          </a:p>
        </p:txBody>
      </p:sp>
      <p:pic>
        <p:nvPicPr>
          <p:cNvPr id="41988" name="Picture 5" descr="MCj04363800000[1]">
            <a:extLst>
              <a:ext uri="{FF2B5EF4-FFF2-40B4-BE49-F238E27FC236}">
                <a16:creationId xmlns:a16="http://schemas.microsoft.com/office/drawing/2014/main" id="{FAFCC773-3E35-E9D3-8494-7576FCCB8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933825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84EC3BB4-4B8C-56F7-B217-8769AC4063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/>
              <a:t>Solution</a:t>
            </a:r>
            <a:endParaRPr lang="en-US" b="0"/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685C737F-7ED2-1DC1-55AC-BAF61A92862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  <a:defRPr/>
            </a:pPr>
            <a:r>
              <a:rPr lang="en-GB" dirty="0"/>
              <a:t>a		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dirty="0"/>
              <a:t>c			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dirty="0"/>
              <a:t>a			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dirty="0"/>
              <a:t>b			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dirty="0"/>
              <a:t>a			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dirty="0"/>
              <a:t>c			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dirty="0"/>
              <a:t>b			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dirty="0"/>
              <a:t>c</a:t>
            </a:r>
          </a:p>
          <a:p>
            <a:pPr marL="609600" indent="-609600">
              <a:buFontTx/>
              <a:buNone/>
              <a:defRPr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24990-A4E1-017B-745C-9F53693D9A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GB" dirty="0"/>
              <a:t>9. B</a:t>
            </a:r>
          </a:p>
          <a:p>
            <a:pPr>
              <a:buFont typeface="Wingdings" pitchFamily="2" charset="2"/>
              <a:buNone/>
              <a:defRPr/>
            </a:pPr>
            <a:r>
              <a:rPr lang="en-GB" dirty="0"/>
              <a:t>10. A</a:t>
            </a:r>
          </a:p>
          <a:p>
            <a:pPr>
              <a:buFont typeface="Wingdings" pitchFamily="2" charset="2"/>
              <a:buNone/>
              <a:defRPr/>
            </a:pPr>
            <a:r>
              <a:rPr lang="en-GB" dirty="0"/>
              <a:t>11. C</a:t>
            </a:r>
          </a:p>
          <a:p>
            <a:pPr>
              <a:buFont typeface="Wingdings" pitchFamily="2" charset="2"/>
              <a:buNone/>
              <a:defRPr/>
            </a:pPr>
            <a:r>
              <a:rPr lang="en-GB" dirty="0"/>
              <a:t>12. B</a:t>
            </a:r>
          </a:p>
          <a:p>
            <a:pPr>
              <a:buFont typeface="Wingdings" pitchFamily="2" charset="2"/>
              <a:buNone/>
              <a:defRPr/>
            </a:pPr>
            <a:r>
              <a:rPr lang="en-GB" dirty="0"/>
              <a:t>13. C</a:t>
            </a:r>
          </a:p>
          <a:p>
            <a:pPr>
              <a:buFont typeface="Wingdings" pitchFamily="2" charset="2"/>
              <a:buNone/>
              <a:defRPr/>
            </a:pPr>
            <a:r>
              <a:rPr lang="en-GB" dirty="0"/>
              <a:t>14. A</a:t>
            </a:r>
          </a:p>
          <a:p>
            <a:pPr>
              <a:buFont typeface="Wingdings" pitchFamily="2" charset="2"/>
              <a:buNone/>
              <a:defRPr/>
            </a:pPr>
            <a:r>
              <a:rPr lang="en-GB" dirty="0"/>
              <a:t>15. C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8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8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4D2E612C-CE99-E0E9-C5AD-B1D59E9738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0">
                <a:cs typeface="Arial" pitchFamily="34" charset="0"/>
              </a:rPr>
              <a:t>Joyeuses P</a:t>
            </a:r>
            <a:r>
              <a:rPr lang="en-US" b="0">
                <a:cs typeface="Arial" pitchFamily="34" charset="0"/>
              </a:rPr>
              <a:t>âques !</a:t>
            </a:r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BD331C25-387C-6FDC-DB44-6B4D833EA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4036" name="Picture 4" descr="MCj04381590000[1]">
            <a:extLst>
              <a:ext uri="{FF2B5EF4-FFF2-40B4-BE49-F238E27FC236}">
                <a16:creationId xmlns:a16="http://schemas.microsoft.com/office/drawing/2014/main" id="{A7EE7B72-6740-BE62-BBC8-604312193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628775"/>
            <a:ext cx="36322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31F04D65-9329-1EA4-9CCA-FAF248CA873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8000" dirty="0">
                <a:cs typeface="+mj-cs"/>
              </a:rPr>
              <a:t>le lapin</a:t>
            </a:r>
            <a:endParaRPr lang="en-US" sz="8000" dirty="0">
              <a:cs typeface="+mj-cs"/>
            </a:endParaRP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BE37D95E-03ED-3B07-6AAA-F2C72058AA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endParaRPr lang="en-US">
              <a:cs typeface="+mn-cs"/>
            </a:endParaRPr>
          </a:p>
        </p:txBody>
      </p:sp>
      <p:pic>
        <p:nvPicPr>
          <p:cNvPr id="130052" name="Picture 4" descr="11954369712094657047rabbit_aurore_d__rore__01_svg_med">
            <a:extLst>
              <a:ext uri="{FF2B5EF4-FFF2-40B4-BE49-F238E27FC236}">
                <a16:creationId xmlns:a16="http://schemas.microsoft.com/office/drawing/2014/main" id="{42540633-29CE-FDE3-838F-0C564B564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844675"/>
            <a:ext cx="2655888" cy="37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BB3306F9-A38A-5804-15BA-B06EB67E195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8000"/>
              <a:t>l</a:t>
            </a:r>
            <a:r>
              <a:rPr lang="en-GB" altLang="en-US" sz="8000"/>
              <a:t>’</a:t>
            </a:r>
            <a:r>
              <a:rPr lang="en-GB" sz="8000"/>
              <a:t>oeuf</a:t>
            </a:r>
            <a:endParaRPr lang="en-US" sz="8000"/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D8D2AB3F-D839-DF62-D19A-C42A9884B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endParaRPr lang="en-US">
              <a:cs typeface="+mn-cs"/>
            </a:endParaRPr>
          </a:p>
        </p:txBody>
      </p:sp>
      <p:pic>
        <p:nvPicPr>
          <p:cNvPr id="131077" name="Picture 5" descr="11954455211603922201easter_egg_steve_karg_03_svg_med">
            <a:extLst>
              <a:ext uri="{FF2B5EF4-FFF2-40B4-BE49-F238E27FC236}">
                <a16:creationId xmlns:a16="http://schemas.microsoft.com/office/drawing/2014/main" id="{A3A83326-8B31-D3CC-43B9-811DEFB0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700213"/>
            <a:ext cx="2887663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8F491832-37C6-D4F6-DC27-2F73BB1388C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8000" dirty="0">
                <a:cs typeface="+mj-cs"/>
              </a:rPr>
              <a:t>la cloche</a:t>
            </a:r>
            <a:endParaRPr lang="en-US" sz="8000" dirty="0">
              <a:cs typeface="+mj-cs"/>
            </a:endParaRP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FBE0AE7F-B0C5-3D05-8645-DBFE65D87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endParaRPr lang="en-US">
              <a:cs typeface="+mn-cs"/>
            </a:endParaRPr>
          </a:p>
        </p:txBody>
      </p:sp>
      <p:pic>
        <p:nvPicPr>
          <p:cNvPr id="132100" name="Picture 4" descr="1237099802785615674nicubunu_Bell_svg_med">
            <a:extLst>
              <a:ext uri="{FF2B5EF4-FFF2-40B4-BE49-F238E27FC236}">
                <a16:creationId xmlns:a16="http://schemas.microsoft.com/office/drawing/2014/main" id="{9920D58A-222A-06CD-F4E5-0910835B5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700213"/>
            <a:ext cx="3967163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744FAFFE-3E32-32B6-8244-12335FEE37A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8000" dirty="0">
                <a:cs typeface="+mj-cs"/>
              </a:rPr>
              <a:t>le </a:t>
            </a:r>
            <a:r>
              <a:rPr lang="en-GB" sz="8000" dirty="0" err="1">
                <a:cs typeface="+mj-cs"/>
              </a:rPr>
              <a:t>panier</a:t>
            </a:r>
            <a:endParaRPr lang="en-US" sz="8000" dirty="0">
              <a:cs typeface="+mj-cs"/>
            </a:endParaRP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D28E7836-BD61-2563-56C8-0ACA1B7E5C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endParaRPr lang="en-US">
              <a:cs typeface="+mn-cs"/>
            </a:endParaRPr>
          </a:p>
        </p:txBody>
      </p:sp>
      <p:pic>
        <p:nvPicPr>
          <p:cNvPr id="133124" name="Picture 4" descr="SwingHandleBasket1A">
            <a:extLst>
              <a:ext uri="{FF2B5EF4-FFF2-40B4-BE49-F238E27FC236}">
                <a16:creationId xmlns:a16="http://schemas.microsoft.com/office/drawing/2014/main" id="{ED4BF9F5-A259-89A3-7469-180064CE5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060575"/>
            <a:ext cx="4824413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A54BC613-7EEB-8967-9853-AFDCC37A41D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8000" dirty="0">
                <a:cs typeface="+mj-cs"/>
              </a:rPr>
              <a:t>le </a:t>
            </a:r>
            <a:r>
              <a:rPr lang="en-GB" sz="8000" dirty="0" err="1">
                <a:cs typeface="+mj-cs"/>
              </a:rPr>
              <a:t>chocolat</a:t>
            </a:r>
            <a:endParaRPr lang="en-US" sz="8000" dirty="0">
              <a:cs typeface="+mj-cs"/>
            </a:endParaRP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6E0682DB-257D-C29E-9257-96222244F4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endParaRPr lang="en-US">
              <a:cs typeface="+mn-cs"/>
            </a:endParaRPr>
          </a:p>
        </p:txBody>
      </p:sp>
      <p:pic>
        <p:nvPicPr>
          <p:cNvPr id="134148" name="Picture 4" descr="chocolate-easter-bunny-1">
            <a:extLst>
              <a:ext uri="{FF2B5EF4-FFF2-40B4-BE49-F238E27FC236}">
                <a16:creationId xmlns:a16="http://schemas.microsoft.com/office/drawing/2014/main" id="{5983E018-A64E-4BB1-BA56-290256D2F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628775"/>
            <a:ext cx="3609975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9" name="Picture 5" descr="Dark-Chocolate-Easter-Egg-IMG450070US-thumb-330x330">
            <a:extLst>
              <a:ext uri="{FF2B5EF4-FFF2-40B4-BE49-F238E27FC236}">
                <a16:creationId xmlns:a16="http://schemas.microsoft.com/office/drawing/2014/main" id="{F120C764-7EB3-BEF0-390F-DB6D07037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7338"/>
            <a:ext cx="37433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C076008E-F1F0-E651-7842-063AB359D6E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8000" dirty="0">
                <a:cs typeface="+mj-cs"/>
              </a:rPr>
              <a:t>le </a:t>
            </a:r>
            <a:r>
              <a:rPr lang="en-GB" sz="8000" dirty="0" err="1">
                <a:cs typeface="+mj-cs"/>
              </a:rPr>
              <a:t>ruban</a:t>
            </a:r>
            <a:endParaRPr lang="en-US" sz="8000" dirty="0">
              <a:cs typeface="+mj-cs"/>
            </a:endParaRPr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35A7098E-5341-8068-6347-87DDE208D8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endParaRPr lang="en-US">
              <a:cs typeface="+mn-cs"/>
            </a:endParaRPr>
          </a:p>
        </p:txBody>
      </p:sp>
      <p:pic>
        <p:nvPicPr>
          <p:cNvPr id="135172" name="Picture 4" descr="Ribbon%20clip%20art">
            <a:extLst>
              <a:ext uri="{FF2B5EF4-FFF2-40B4-BE49-F238E27FC236}">
                <a16:creationId xmlns:a16="http://schemas.microsoft.com/office/drawing/2014/main" id="{51EC2C87-B06C-D7D6-59F0-3055B8584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844675"/>
            <a:ext cx="3917950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CD2F9077-68F4-DC01-4BE2-6BD3EB5E942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8000" dirty="0">
                <a:cs typeface="+mj-cs"/>
              </a:rPr>
              <a:t>le </a:t>
            </a:r>
            <a:r>
              <a:rPr lang="en-GB" sz="8000" dirty="0" err="1">
                <a:cs typeface="+mj-cs"/>
              </a:rPr>
              <a:t>poussin</a:t>
            </a:r>
            <a:endParaRPr lang="en-US" sz="8000" dirty="0">
              <a:cs typeface="+mj-cs"/>
            </a:endParaRP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0E95BD3E-80E3-2D7C-1055-D8866EF8A2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endParaRPr lang="en-US">
              <a:cs typeface="+mn-cs"/>
            </a:endParaRPr>
          </a:p>
        </p:txBody>
      </p:sp>
      <p:pic>
        <p:nvPicPr>
          <p:cNvPr id="136196" name="Picture 4" descr="chickneggrgb">
            <a:extLst>
              <a:ext uri="{FF2B5EF4-FFF2-40B4-BE49-F238E27FC236}">
                <a16:creationId xmlns:a16="http://schemas.microsoft.com/office/drawing/2014/main" id="{92202B6F-2F0F-55CA-BED0-B7D73BC1F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628775"/>
            <a:ext cx="3916362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46AFAC68-A758-FB1C-DC49-23CBA09F305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8000" dirty="0">
                <a:cs typeface="+mj-cs"/>
              </a:rPr>
              <a:t>le </a:t>
            </a:r>
            <a:r>
              <a:rPr lang="en-GB" sz="8000" dirty="0" err="1">
                <a:cs typeface="+mj-cs"/>
              </a:rPr>
              <a:t>nid</a:t>
            </a:r>
            <a:endParaRPr lang="en-US" sz="8000" dirty="0">
              <a:cs typeface="+mj-cs"/>
            </a:endParaRPr>
          </a:p>
        </p:txBody>
      </p:sp>
      <p:pic>
        <p:nvPicPr>
          <p:cNvPr id="138244" name="Picture 4" descr="cottage_nest">
            <a:extLst>
              <a:ext uri="{FF2B5EF4-FFF2-40B4-BE49-F238E27FC236}">
                <a16:creationId xmlns:a16="http://schemas.microsoft.com/office/drawing/2014/main" id="{0F7F1292-ED7D-58BE-9126-182A15409ED6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8613" y="1700213"/>
            <a:ext cx="3065462" cy="401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EE404E4F-FE33-80C6-644B-45538CE9A5F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8000"/>
              <a:t>l</a:t>
            </a:r>
            <a:r>
              <a:rPr lang="en-GB" altLang="en-US" sz="8000"/>
              <a:t>’</a:t>
            </a:r>
            <a:r>
              <a:rPr lang="en-GB" sz="8000"/>
              <a:t>agneau</a:t>
            </a:r>
            <a:endParaRPr lang="en-US" sz="8000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267F7EBA-EC85-1AA7-A251-1D8E56196E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endParaRPr lang="en-US">
              <a:cs typeface="+mn-cs"/>
            </a:endParaRPr>
          </a:p>
        </p:txBody>
      </p:sp>
      <p:pic>
        <p:nvPicPr>
          <p:cNvPr id="139269" name="Picture 5" descr="easter-lamb-clipart-easter-lamb-graphic-3">
            <a:extLst>
              <a:ext uri="{FF2B5EF4-FFF2-40B4-BE49-F238E27FC236}">
                <a16:creationId xmlns:a16="http://schemas.microsoft.com/office/drawing/2014/main" id="{E74D4D34-F61B-5A1A-3779-F174A360D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16113"/>
            <a:ext cx="4308475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FDE07B-6BE3-EB18-E378-B065CB57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 français –       en anglais?</a:t>
            </a:r>
            <a:br>
              <a:rPr lang="en-US"/>
            </a:br>
            <a:r>
              <a:rPr lang="en-US"/>
              <a:t>match 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866EBF-3068-764B-79D9-A4E452F802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</a:t>
            </a:r>
            <a:r>
              <a:rPr lang="en-US" altLang="en-US" sz="3200"/>
              <a:t>’</a:t>
            </a:r>
            <a:r>
              <a:rPr lang="en-US" sz="3200"/>
              <a:t>agneau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nid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poussin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ruban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chocolat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panier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la cloche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lapin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pâques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DB5584-2FAF-5838-CA48-133D962626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bell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chocolate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ribbon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Easter bunny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lamb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chick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nest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Easter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basket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B7AC72-3CDE-5E79-4084-AD1114993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 français –       en anglais?</a:t>
            </a:r>
            <a:br>
              <a:rPr lang="en-US"/>
            </a:br>
            <a:r>
              <a:rPr lang="en-US"/>
              <a:t>match 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C6290B-E228-E5CA-9068-5FDBDBC91C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</a:t>
            </a:r>
            <a:r>
              <a:rPr lang="en-US" altLang="en-US" sz="3200"/>
              <a:t>’</a:t>
            </a:r>
            <a:r>
              <a:rPr lang="en-US" sz="3200"/>
              <a:t>agneau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nid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poussin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ruban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chocolat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panier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la cloche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le lapin</a:t>
            </a:r>
          </a:p>
          <a:p>
            <a:pPr marL="514350" indent="-514350">
              <a:buFont typeface="Garamond" pitchFamily="18" charset="0"/>
              <a:buAutoNum type="arabicPeriod"/>
              <a:defRPr/>
            </a:pPr>
            <a:r>
              <a:rPr lang="en-US" sz="3200"/>
              <a:t>pâques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7D6D8-FBA5-2350-B8C2-642F0BA91F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lamb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nest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chick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ribbon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chocolate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basket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bell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Easter bunny</a:t>
            </a:r>
          </a:p>
          <a:p>
            <a:pPr marL="514350" indent="-514350">
              <a:buFont typeface="Garamond" pitchFamily="18" charset="0"/>
              <a:buAutoNum type="alphaLcPeriod"/>
              <a:defRPr/>
            </a:pPr>
            <a:r>
              <a:rPr lang="en-US" sz="3200"/>
              <a:t>Easter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276</TotalTime>
  <Words>1268</Words>
  <Application>Microsoft Macintosh PowerPoint</Application>
  <PresentationFormat>On-screen Show (4:3)</PresentationFormat>
  <Paragraphs>200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Garamond</vt:lpstr>
      <vt:lpstr>ＭＳ Ｐゴシック</vt:lpstr>
      <vt:lpstr>Arial</vt:lpstr>
      <vt:lpstr>Wingdings</vt:lpstr>
      <vt:lpstr>Adobe Gothic Std B</vt:lpstr>
      <vt:lpstr>Calibri</vt:lpstr>
      <vt:lpstr>Stream</vt:lpstr>
      <vt:lpstr>Pâques en France</vt:lpstr>
      <vt:lpstr>Le carnaval</vt:lpstr>
      <vt:lpstr>Le Carnaval de Nice</vt:lpstr>
      <vt:lpstr>Le Carnaval de Nice</vt:lpstr>
      <vt:lpstr>Le Carnaval de Nice</vt:lpstr>
      <vt:lpstr>Mardi Gras</vt:lpstr>
      <vt:lpstr>Mardi Gras</vt:lpstr>
      <vt:lpstr>Mardi Gras</vt:lpstr>
      <vt:lpstr>Le Carême</vt:lpstr>
      <vt:lpstr>Le dimanche des Rameaux</vt:lpstr>
      <vt:lpstr>Les cloches</vt:lpstr>
      <vt:lpstr>Vendredi Saint</vt:lpstr>
      <vt:lpstr>Les processions</vt:lpstr>
      <vt:lpstr>Le dimanche de Pâques</vt:lpstr>
      <vt:lpstr>Le dimanche de Pâques</vt:lpstr>
      <vt:lpstr>La chasse aux œufs</vt:lpstr>
      <vt:lpstr>Les œufs de Pâques</vt:lpstr>
      <vt:lpstr>Les chocolats</vt:lpstr>
      <vt:lpstr>Le repas</vt:lpstr>
      <vt:lpstr>Le repas</vt:lpstr>
      <vt:lpstr>Le repas</vt:lpstr>
      <vt:lpstr>Poisson d’avril</vt:lpstr>
      <vt:lpstr>Poisson d’avril</vt:lpstr>
      <vt:lpstr>Quiz</vt:lpstr>
      <vt:lpstr>1. The French for “Shrove Tuesday” is…</vt:lpstr>
      <vt:lpstr>2. What happens in France on Shrove Tuesday?</vt:lpstr>
      <vt:lpstr>3.  “Palm Sunday” is...</vt:lpstr>
      <vt:lpstr>4. The word for “Easter” is...</vt:lpstr>
      <vt:lpstr>5. Easter is in the season of...</vt:lpstr>
      <vt:lpstr>6. What is un œuf de Pâques?</vt:lpstr>
      <vt:lpstr>7. What is les cloches de Pâques?</vt:lpstr>
      <vt:lpstr>8. According to the French tradition, where do all the church bells fly to, at Easter? </vt:lpstr>
      <vt:lpstr>9. “The flying church bells” are called...</vt:lpstr>
      <vt:lpstr>10. An “egg hunt” is ...</vt:lpstr>
      <vt:lpstr>11. What is the word for “a bunny”?</vt:lpstr>
      <vt:lpstr>12. What is un panier d'œufs?</vt:lpstr>
      <vt:lpstr>13. Where would you buy Easter eggs? </vt:lpstr>
      <vt:lpstr>14. The traditional meat for Easter Sunday is lamb. The word for “lamb” is...</vt:lpstr>
      <vt:lpstr>15. An April fool's trick is called...</vt:lpstr>
      <vt:lpstr>Solution</vt:lpstr>
      <vt:lpstr>Joyeuses Pâques !</vt:lpstr>
      <vt:lpstr>le lapin</vt:lpstr>
      <vt:lpstr>l’oeuf</vt:lpstr>
      <vt:lpstr>la cloche</vt:lpstr>
      <vt:lpstr>le panier</vt:lpstr>
      <vt:lpstr>le chocolat</vt:lpstr>
      <vt:lpstr>le ruban</vt:lpstr>
      <vt:lpstr>le poussin</vt:lpstr>
      <vt:lpstr>le nid</vt:lpstr>
      <vt:lpstr>l’agneau</vt:lpstr>
      <vt:lpstr>en français –       en anglais? match up</vt:lpstr>
      <vt:lpstr>en français –       en anglais? match up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Joyeuses Pâques! </dc:title>
  <dc:creator>amaclean</dc:creator>
  <cp:lastModifiedBy>Kay Ray</cp:lastModifiedBy>
  <cp:revision>20</cp:revision>
  <dcterms:created xsi:type="dcterms:W3CDTF">2010-03-29T16:21:12Z</dcterms:created>
  <dcterms:modified xsi:type="dcterms:W3CDTF">2025-03-11T09:41:46Z</dcterms:modified>
</cp:coreProperties>
</file>